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29" r:id="rId2"/>
    <p:sldId id="619" r:id="rId3"/>
    <p:sldId id="530" r:id="rId4"/>
    <p:sldId id="615" r:id="rId5"/>
    <p:sldId id="611" r:id="rId6"/>
    <p:sldId id="525" r:id="rId7"/>
    <p:sldId id="622" r:id="rId8"/>
    <p:sldId id="539" r:id="rId9"/>
    <p:sldId id="618" r:id="rId10"/>
    <p:sldId id="623" r:id="rId11"/>
    <p:sldId id="537" r:id="rId12"/>
    <p:sldId id="617" r:id="rId13"/>
    <p:sldId id="570" r:id="rId14"/>
    <p:sldId id="571" r:id="rId15"/>
    <p:sldId id="603" r:id="rId16"/>
    <p:sldId id="608" r:id="rId17"/>
    <p:sldId id="614" r:id="rId18"/>
    <p:sldId id="596" r:id="rId19"/>
    <p:sldId id="624" r:id="rId20"/>
    <p:sldId id="620" r:id="rId21"/>
    <p:sldId id="609" r:id="rId22"/>
    <p:sldId id="423" r:id="rId23"/>
  </p:sldIdLst>
  <p:sldSz cx="9144000" cy="6858000" type="screen4x3"/>
  <p:notesSz cx="7315200" cy="96012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Verdana" pitchFamily="34" charset="0"/>
      <p:regular r:id="rId30"/>
      <p:bold r:id="rId31"/>
      <p:italic r:id="rId32"/>
      <p:boldItalic r:id="rId33"/>
    </p:embeddedFont>
    <p:embeddedFont>
      <p:font typeface="Arial Black" pitchFamily="34" charset="0"/>
      <p:bold r:id="rId34"/>
    </p:embeddedFont>
    <p:embeddedFont>
      <p:font typeface="Times" pitchFamily="18" charset="0"/>
      <p:regular r:id="rId35"/>
      <p:bold r:id="rId36"/>
      <p:italic r:id="rId37"/>
      <p:boldItalic r:id="rId38"/>
    </p:embeddedFont>
  </p:embeddedFontLst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AEAEA"/>
    <a:srgbClr val="00CC00"/>
    <a:srgbClr val="33CC33"/>
    <a:srgbClr val="000000"/>
    <a:srgbClr val="FFFFFF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47" autoAdjust="0"/>
    <p:restoredTop sz="95966" autoAdjust="0"/>
  </p:normalViewPr>
  <p:slideViewPr>
    <p:cSldViewPr>
      <p:cViewPr>
        <p:scale>
          <a:sx n="100" d="100"/>
          <a:sy n="100" d="100"/>
        </p:scale>
        <p:origin x="-96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erno\AppData\Local\Microsoft\Windows\Temporary%20Internet%20Files\Content.Outlook\D8JQC0W0\VOD%20MV%20pl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VOD Electricity Savings</a:t>
            </a:r>
          </a:p>
        </c:rich>
      </c:tx>
      <c:layout>
        <c:manualLayout>
          <c:xMode val="edge"/>
          <c:yMode val="edge"/>
          <c:x val="0.33464376973987059"/>
          <c:y val="1.71463188971717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918834415223726"/>
          <c:y val="1.7571818067573564E-2"/>
          <c:w val="0.60733087800446872"/>
          <c:h val="0.64785553047404243"/>
        </c:manualLayout>
      </c:layout>
      <c:barChart>
        <c:barDir val="col"/>
        <c:grouping val="stacked"/>
        <c:varyColors val="0"/>
        <c:ser>
          <c:idx val="0"/>
          <c:order val="0"/>
          <c:tx>
            <c:v>Surface Fans</c:v>
          </c:tx>
          <c:invertIfNegative val="0"/>
          <c:cat>
            <c:strRef>
              <c:f>'Monthly Report'!$D$3:$K$3</c:f>
              <c:strCache>
                <c:ptCount val="8"/>
                <c:pt idx="0">
                  <c:v>May 2011</c:v>
                </c:pt>
                <c:pt idx="1">
                  <c:v>June 2011</c:v>
                </c:pt>
                <c:pt idx="2">
                  <c:v>July 2011</c:v>
                </c:pt>
                <c:pt idx="3">
                  <c:v>Aug 2011</c:v>
                </c:pt>
                <c:pt idx="4">
                  <c:v>Sept 2011</c:v>
                </c:pt>
                <c:pt idx="5">
                  <c:v>Oct 2011</c:v>
                </c:pt>
                <c:pt idx="6">
                  <c:v>Nov 2011</c:v>
                </c:pt>
                <c:pt idx="7">
                  <c:v>Dec 2011</c:v>
                </c:pt>
              </c:strCache>
            </c:strRef>
          </c:cat>
          <c:val>
            <c:numRef>
              <c:f>'Monthly Report'!$D$12:$K$12</c:f>
              <c:numCache>
                <c:formatCode>0</c:formatCode>
                <c:ptCount val="8"/>
                <c:pt idx="0">
                  <c:v>326.56516237311007</c:v>
                </c:pt>
                <c:pt idx="1">
                  <c:v>275.94928138273434</c:v>
                </c:pt>
                <c:pt idx="2">
                  <c:v>303.11137528915106</c:v>
                </c:pt>
                <c:pt idx="3">
                  <c:v>219.39087837851707</c:v>
                </c:pt>
                <c:pt idx="4">
                  <c:v>279.14205537132915</c:v>
                </c:pt>
                <c:pt idx="5">
                  <c:v>284.95449554559195</c:v>
                </c:pt>
                <c:pt idx="6">
                  <c:v>342.89265398100196</c:v>
                </c:pt>
                <c:pt idx="7">
                  <c:v>299.70217197784865</c:v>
                </c:pt>
              </c:numCache>
            </c:numRef>
          </c:val>
        </c:ser>
        <c:ser>
          <c:idx val="1"/>
          <c:order val="1"/>
          <c:tx>
            <c:v>U/G Fans</c:v>
          </c:tx>
          <c:invertIfNegative val="0"/>
          <c:cat>
            <c:strRef>
              <c:f>'Monthly Report'!$D$3:$K$3</c:f>
              <c:strCache>
                <c:ptCount val="8"/>
                <c:pt idx="0">
                  <c:v>May 2011</c:v>
                </c:pt>
                <c:pt idx="1">
                  <c:v>June 2011</c:v>
                </c:pt>
                <c:pt idx="2">
                  <c:v>July 2011</c:v>
                </c:pt>
                <c:pt idx="3">
                  <c:v>Aug 2011</c:v>
                </c:pt>
                <c:pt idx="4">
                  <c:v>Sept 2011</c:v>
                </c:pt>
                <c:pt idx="5">
                  <c:v>Oct 2011</c:v>
                </c:pt>
                <c:pt idx="6">
                  <c:v>Nov 2011</c:v>
                </c:pt>
                <c:pt idx="7">
                  <c:v>Dec 2011</c:v>
                </c:pt>
              </c:strCache>
            </c:strRef>
          </c:cat>
          <c:val>
            <c:numRef>
              <c:f>'Monthly Report'!$D$13:$K$13</c:f>
              <c:numCache>
                <c:formatCode>0</c:formatCode>
                <c:ptCount val="8"/>
                <c:pt idx="0">
                  <c:v>311.09791390260114</c:v>
                </c:pt>
                <c:pt idx="1">
                  <c:v>224.62069796463217</c:v>
                </c:pt>
                <c:pt idx="2">
                  <c:v>255.08324524043488</c:v>
                </c:pt>
                <c:pt idx="3">
                  <c:v>330.39874722876539</c:v>
                </c:pt>
                <c:pt idx="4">
                  <c:v>296.13938441795841</c:v>
                </c:pt>
                <c:pt idx="5">
                  <c:v>188.04965268688991</c:v>
                </c:pt>
                <c:pt idx="6">
                  <c:v>354.29367850200754</c:v>
                </c:pt>
                <c:pt idx="7">
                  <c:v>575.55617650335989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584320"/>
        <c:axId val="42065920"/>
      </c:barChart>
      <c:catAx>
        <c:axId val="11058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2065920"/>
        <c:crosses val="autoZero"/>
        <c:auto val="1"/>
        <c:lblAlgn val="ctr"/>
        <c:lblOffset val="100"/>
        <c:tickMarkSkip val="1"/>
        <c:noMultiLvlLbl val="0"/>
      </c:catAx>
      <c:valAx>
        <c:axId val="420659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MWh</a:t>
                </a:r>
              </a:p>
            </c:rich>
          </c:tx>
          <c:layout>
            <c:manualLayout>
              <c:xMode val="edge"/>
              <c:yMode val="edge"/>
              <c:x val="2.7923211169284513E-2"/>
              <c:y val="0.43566591422121898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105843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8394430015619776"/>
          <c:y val="0.42663656884875895"/>
          <c:w val="0.14659704186191425"/>
          <c:h val="8.80361173814901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" pitchFamily="18" charset="0"/>
              </a:defRPr>
            </a:lvl1pPr>
          </a:lstStyle>
          <a:p>
            <a:pPr>
              <a:defRPr/>
            </a:pPr>
            <a:fld id="{C9ED7872-F5F8-41D5-A855-EFE35D042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37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F474AE5-1F4A-4774-8CC4-30F197DA99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73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595E7-7094-4EC6-99E6-AA9E611DCC3C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998057-29F1-4F7E-A4C4-737E033AD141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041775"/>
          </a:xfrm>
          <a:noFill/>
          <a:ln/>
        </p:spPr>
        <p:txBody>
          <a:bodyPr lIns="95855" tIns="47928" rIns="95855" bIns="47928"/>
          <a:lstStyle/>
          <a:p>
            <a:endParaRPr lang="en-US" smtClean="0"/>
          </a:p>
        </p:txBody>
      </p:sp>
      <p:sp>
        <p:nvSpPr>
          <p:cNvPr id="2970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836613"/>
            <a:ext cx="4486275" cy="33655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7F9A1-C2E4-40F0-ACA7-5770B6A92349}" type="slidenum">
              <a:rPr lang="en-GB" smtClean="0"/>
              <a:pPr/>
              <a:t>13</a:t>
            </a:fld>
            <a:endParaRPr lang="en-GB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041775"/>
          </a:xfrm>
          <a:noFill/>
          <a:ln/>
        </p:spPr>
        <p:txBody>
          <a:bodyPr lIns="95855" tIns="47928" rIns="95855" bIns="47928"/>
          <a:lstStyle/>
          <a:p>
            <a:endParaRPr lang="en-US" smtClean="0"/>
          </a:p>
        </p:txBody>
      </p:sp>
      <p:sp>
        <p:nvSpPr>
          <p:cNvPr id="3379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836613"/>
            <a:ext cx="4486275" cy="33655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8F0782-A638-4889-8C2A-5012B22D852A}" type="slidenum">
              <a:rPr lang="en-GB" smtClean="0"/>
              <a:pPr/>
              <a:t>14</a:t>
            </a:fld>
            <a:endParaRPr lang="en-GB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2475"/>
            <a:ext cx="5365750" cy="4041775"/>
          </a:xfrm>
          <a:noFill/>
          <a:ln/>
        </p:spPr>
        <p:txBody>
          <a:bodyPr lIns="95855" tIns="47928" rIns="95855" bIns="47928"/>
          <a:lstStyle/>
          <a:p>
            <a:endParaRPr lang="en-US" smtClean="0"/>
          </a:p>
        </p:txBody>
      </p:sp>
      <p:sp>
        <p:nvSpPr>
          <p:cNvPr id="3482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75" y="836613"/>
            <a:ext cx="4486275" cy="33655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C1078B-84A0-473B-AD38-C85E9F6ACF8E}" type="slidenum">
              <a:rPr lang="en-GB" smtClean="0"/>
              <a:pPr/>
              <a:t>22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161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0" y="1619250"/>
            <a:ext cx="9144000" cy="0"/>
          </a:xfrm>
          <a:prstGeom prst="line">
            <a:avLst/>
          </a:prstGeom>
          <a:noFill/>
          <a:ln w="38100">
            <a:solidFill>
              <a:srgbClr val="8C7F7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6" name="Picture 13" descr="xstrata_nickel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15888"/>
            <a:ext cx="14081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8" y="2338388"/>
            <a:ext cx="7705725" cy="1079500"/>
          </a:xfrm>
        </p:spPr>
        <p:txBody>
          <a:bodyPr anchor="t"/>
          <a:lstStyle>
            <a:lvl1pPr algn="ctr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9138" y="3598863"/>
            <a:ext cx="7705725" cy="1079500"/>
          </a:xfrm>
        </p:spPr>
        <p:txBody>
          <a:bodyPr/>
          <a:lstStyle>
            <a:lvl1pPr marL="0" indent="0" algn="ctr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19138" y="5576888"/>
            <a:ext cx="7705725" cy="539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8C7F7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CA"/>
              <a:t>Mining Americas Summit, Denver 2011</a:t>
            </a:r>
            <a:r>
              <a:rPr lang="en-CA" sz="2400"/>
              <a:t> </a:t>
            </a:r>
            <a:endParaRPr lang="en-GB"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312738"/>
            <a:ext cx="1925638" cy="61642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8" y="312738"/>
            <a:ext cx="5627687" cy="61642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12738"/>
            <a:ext cx="6478587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19138" y="1978025"/>
            <a:ext cx="7705725" cy="4498975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19138" y="312738"/>
            <a:ext cx="7705725" cy="6164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19138" y="312738"/>
            <a:ext cx="6478587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9138" y="1978025"/>
            <a:ext cx="3776662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78025"/>
            <a:ext cx="3776663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19138" y="4303713"/>
            <a:ext cx="3776662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303713"/>
            <a:ext cx="3776663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12738"/>
            <a:ext cx="6478587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9138" y="1978025"/>
            <a:ext cx="3776662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3776663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312738"/>
            <a:ext cx="6478587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19138" y="1978025"/>
            <a:ext cx="7705725" cy="4498975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978025"/>
            <a:ext cx="3776662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78025"/>
            <a:ext cx="3776663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78025"/>
            <a:ext cx="77057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0" y="1676400"/>
            <a:ext cx="9144000" cy="0"/>
          </a:xfrm>
          <a:prstGeom prst="line">
            <a:avLst/>
          </a:prstGeom>
          <a:noFill/>
          <a:ln w="38100">
            <a:solidFill>
              <a:srgbClr val="8C7F7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312738"/>
            <a:ext cx="64785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NiRim Technology Plan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675688" y="6524625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fld id="{2A6E43B2-D2A6-4213-8C1C-AA86CCB9E0F4}" type="slidenum">
              <a:rPr lang="en-GB">
                <a:latin typeface="Times New Roman" pitchFamily="18" charset="0"/>
              </a:rPr>
              <a:pPr algn="l">
                <a:defRPr/>
              </a:pPr>
              <a:t>‹#›</a:t>
            </a:fld>
            <a:endParaRPr lang="en-GB">
              <a:latin typeface="Times New Roman" pitchFamily="18" charset="0"/>
            </a:endParaRPr>
          </a:p>
        </p:txBody>
      </p:sp>
      <p:pic>
        <p:nvPicPr>
          <p:cNvPr id="2054" name="Picture 11" descr="xstrata_nickel_rgb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80288" y="115888"/>
            <a:ext cx="14081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C1975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0C1975"/>
          </a:solidFill>
          <a:latin typeface="Frutiger 45 Light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Frutiger 45 Light" pitchFamily="2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Frutiger 45 Light" pitchFamily="2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Frutiger 45 Light" pitchFamily="2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Frutiger 45 Light" pitchFamily="2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Frutiger 45 Ligh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February 23, 2012</a:t>
            </a:r>
            <a:endParaRPr lang="en-GB" sz="2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1079500"/>
          </a:xfrm>
        </p:spPr>
        <p:txBody>
          <a:bodyPr/>
          <a:lstStyle/>
          <a:p>
            <a:r>
              <a:rPr lang="en-US" sz="2800" smtClean="0">
                <a:latin typeface="Frutiger 45 Light" pitchFamily="2" charset="0"/>
              </a:rPr>
              <a:t/>
            </a:r>
            <a:br>
              <a:rPr lang="en-US" sz="2800" smtClean="0">
                <a:latin typeface="Frutiger 45 Light" pitchFamily="2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SmartEXEC Mine Ventilation On Demand System at the Xstrata Nickel Rim South Mine, Sudbury, Ontario;</a:t>
            </a:r>
            <a:br>
              <a:rPr lang="en-US" sz="2800" smtClean="0">
                <a:latin typeface="Arial" charset="0"/>
                <a:cs typeface="Arial" charset="0"/>
              </a:rPr>
            </a:br>
            <a:r>
              <a:rPr lang="en-US" sz="2800" smtClean="0">
                <a:latin typeface="Arial" charset="0"/>
                <a:cs typeface="Arial" charset="0"/>
              </a:rPr>
              <a:t>Implementation and Results to Date</a:t>
            </a:r>
            <a:r>
              <a:rPr lang="en-US" sz="2800" smtClean="0">
                <a:latin typeface="Frutiger 45 Light" pitchFamily="2" charset="0"/>
              </a:rPr>
              <a:t/>
            </a:r>
            <a:br>
              <a:rPr lang="en-US" sz="2800" smtClean="0">
                <a:latin typeface="Frutiger 45 Light" pitchFamily="2" charset="0"/>
              </a:rPr>
            </a:br>
            <a:r>
              <a:rPr lang="en-US" sz="2800" smtClean="0">
                <a:latin typeface="Frutiger 45 Light" pitchFamily="2" charset="0"/>
              </a:rPr>
              <a:t/>
            </a:r>
            <a:br>
              <a:rPr lang="en-US" sz="2800" smtClean="0"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/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>Authors:</a:t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>Hugo Dello Sbarba, Simsmart Technologies, Montreal  QC, Canada</a:t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> Erik Bartsch Xstrata Nickel, Sudbury, Ontario, Canada </a:t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>Josh Lilley, Hatch, Sudbury, Ontario, Canada</a:t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  <a:t/>
            </a:r>
            <a:br>
              <a:rPr lang="en-GB" sz="1600" smtClean="0">
                <a:solidFill>
                  <a:schemeClr val="folHlink"/>
                </a:solidFill>
                <a:latin typeface="Frutiger 45 Light" pitchFamily="2" charset="0"/>
              </a:rPr>
            </a:br>
            <a:endParaRPr lang="en-GB" sz="1600" smtClean="0">
              <a:solidFill>
                <a:schemeClr val="folHlink"/>
              </a:solidFill>
              <a:latin typeface="Frutiger 45 Light" pitchFamily="2" charset="0"/>
            </a:endParaRPr>
          </a:p>
        </p:txBody>
      </p:sp>
      <p:pic>
        <p:nvPicPr>
          <p:cNvPr id="4100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endParaRPr lang="en-US" sz="2700" b="1">
              <a:solidFill>
                <a:srgbClr val="002060"/>
              </a:solidFill>
            </a:endParaRPr>
          </a:p>
        </p:txBody>
      </p:sp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3443" name="Group 131"/>
          <p:cNvGraphicFramePr>
            <a:graphicFrameLocks noGrp="1"/>
          </p:cNvGraphicFramePr>
          <p:nvPr>
            <p:ph sz="quarter" idx="1"/>
          </p:nvPr>
        </p:nvGraphicFramePr>
        <p:xfrm>
          <a:off x="2276475" y="1700213"/>
          <a:ext cx="4638675" cy="5033699"/>
        </p:xfrm>
        <a:graphic>
          <a:graphicData uri="http://schemas.openxmlformats.org/drawingml/2006/table">
            <a:tbl>
              <a:tblPr/>
              <a:tblGrid>
                <a:gridCol w="855663"/>
                <a:gridCol w="3783012"/>
              </a:tblGrid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2008 Q4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VOD Scoping study completed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 Q1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VOD Vendor review &amp; selection.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First automated underground regulator and air-monitoring station installed.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All surface fan automation complete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First underground aux fan controls commissioned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83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2010 Q1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Stage 1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Complete (Remote Manual control)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Simsmart VOD software installed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Stage 2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Complete (Scheduled event based control). Tracking System VOD integration complete. Real-time air demand calculated.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 Q1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Perform first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Stage 3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operation (Dynamic VOD : Mobile equipment air-flow control)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Q2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Surface main Fan dynamic speed optimization implemented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Q3-4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Increase utilization of stage 2 and prepare for stage 3 operation.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44" name="Picture 5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22685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5" name="Picture 52" descr="_MG_75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29225"/>
            <a:ext cx="2268538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6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0438"/>
            <a:ext cx="226853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7" name="Picture 63" descr="NRS2005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5084763"/>
            <a:ext cx="2195512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48" name="Picture 68" descr="NRS2005-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488" y="3429000"/>
            <a:ext cx="2195512" cy="16557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549" name="Picture 51" descr="IONIC Oct 4-07 08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488" y="1700213"/>
            <a:ext cx="21955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51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Project Timeline</a:t>
            </a:r>
          </a:p>
        </p:txBody>
      </p:sp>
      <p:pic>
        <p:nvPicPr>
          <p:cNvPr id="11" name="Picture 2" descr="Nouveau logo simsmart CROP petit forma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2009-HatchLogo-flushleft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6267450" y="3054350"/>
            <a:ext cx="1093788" cy="501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Main Shaft</a:t>
            </a:r>
          </a:p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Headframe</a:t>
            </a:r>
          </a:p>
          <a:p>
            <a:pPr>
              <a:spcBef>
                <a:spcPct val="20000"/>
              </a:spcBef>
            </a:pPr>
            <a:endParaRPr lang="en-US" sz="1000">
              <a:latin typeface="Verdana" pitchFamily="34" charset="0"/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 flipH="1">
            <a:off x="6813550" y="35560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grpSp>
        <p:nvGrpSpPr>
          <p:cNvPr id="10244" name="Group 5"/>
          <p:cNvGrpSpPr>
            <a:grpSpLocks/>
          </p:cNvGrpSpPr>
          <p:nvPr/>
        </p:nvGrpSpPr>
        <p:grpSpPr bwMode="auto">
          <a:xfrm>
            <a:off x="6396038" y="1787525"/>
            <a:ext cx="3567112" cy="620713"/>
            <a:chOff x="2200" y="1207"/>
            <a:chExt cx="2247" cy="391"/>
          </a:xfrm>
        </p:grpSpPr>
        <p:sp>
          <p:nvSpPr>
            <p:cNvPr id="10286" name="Text Box 6"/>
            <p:cNvSpPr txBox="1">
              <a:spLocks noChangeArrowheads="1"/>
            </p:cNvSpPr>
            <p:nvPr/>
          </p:nvSpPr>
          <p:spPr bwMode="auto">
            <a:xfrm>
              <a:off x="2200" y="1207"/>
              <a:ext cx="2247" cy="3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sz="1200">
                  <a:latin typeface="Verdana" pitchFamily="34" charset="0"/>
                </a:rPr>
                <a:t>Air Flow</a:t>
              </a:r>
            </a:p>
            <a:p>
              <a:pPr>
                <a:spcBef>
                  <a:spcPct val="20000"/>
                </a:spcBef>
              </a:pPr>
              <a:r>
                <a:rPr lang="en-US" sz="1200">
                  <a:solidFill>
                    <a:schemeClr val="accent2"/>
                  </a:solidFill>
                  <a:latin typeface="Verdana" pitchFamily="34" charset="0"/>
                </a:rPr>
                <a:t>System Control</a:t>
              </a:r>
            </a:p>
            <a:p>
              <a:pPr>
                <a:spcBef>
                  <a:spcPct val="20000"/>
                </a:spcBef>
              </a:pPr>
              <a:endParaRPr lang="en-US" sz="12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10287" name="Line 7"/>
            <p:cNvSpPr>
              <a:spLocks noChangeShapeType="1"/>
            </p:cNvSpPr>
            <p:nvPr/>
          </p:nvSpPr>
          <p:spPr bwMode="auto">
            <a:xfrm flipH="1" flipV="1">
              <a:off x="2699" y="1267"/>
              <a:ext cx="227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lIns="0" tIns="0" rIns="0" bIns="0"/>
            <a:lstStyle/>
            <a:p>
              <a:endParaRPr lang="en-CA"/>
            </a:p>
          </p:txBody>
        </p:sp>
        <p:sp>
          <p:nvSpPr>
            <p:cNvPr id="10288" name="Line 8"/>
            <p:cNvSpPr>
              <a:spLocks noChangeShapeType="1"/>
            </p:cNvSpPr>
            <p:nvPr/>
          </p:nvSpPr>
          <p:spPr bwMode="auto">
            <a:xfrm flipH="1">
              <a:off x="2698" y="1403"/>
              <a:ext cx="227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 lIns="0" tIns="0" rIns="0" bIns="0"/>
            <a:lstStyle/>
            <a:p>
              <a:endParaRPr lang="en-CA"/>
            </a:p>
          </p:txBody>
        </p:sp>
      </p:grpSp>
      <p:sp>
        <p:nvSpPr>
          <p:cNvPr id="10245" name="Line 9"/>
          <p:cNvSpPr>
            <a:spLocks noChangeShapeType="1"/>
          </p:cNvSpPr>
          <p:nvPr/>
        </p:nvSpPr>
        <p:spPr bwMode="auto">
          <a:xfrm>
            <a:off x="5130800" y="4419600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46" name="Oval 10"/>
          <p:cNvSpPr>
            <a:spLocks noChangeArrowheads="1"/>
          </p:cNvSpPr>
          <p:nvPr/>
        </p:nvSpPr>
        <p:spPr bwMode="auto">
          <a:xfrm>
            <a:off x="3025775" y="1851025"/>
            <a:ext cx="3025775" cy="93503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U/G Ventilation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System operated/monitored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Verdana" pitchFamily="34" charset="0"/>
              </a:rPr>
              <a:t>from Surface OC</a:t>
            </a:r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6051550" y="2332038"/>
            <a:ext cx="2168525" cy="777875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3697288" y="2705100"/>
            <a:ext cx="0" cy="31003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6267450" y="3770313"/>
            <a:ext cx="1093788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Main Shaft</a:t>
            </a:r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 flipH="1">
            <a:off x="6802438" y="4059238"/>
            <a:ext cx="0" cy="20208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51" name="Rectangle 15"/>
          <p:cNvSpPr>
            <a:spLocks noChangeArrowheads="1"/>
          </p:cNvSpPr>
          <p:nvPr/>
        </p:nvSpPr>
        <p:spPr bwMode="auto">
          <a:xfrm>
            <a:off x="4037013" y="4275138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1280L</a:t>
            </a:r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5130800" y="4818063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53" name="Rectangle 17"/>
          <p:cNvSpPr>
            <a:spLocks noChangeArrowheads="1"/>
          </p:cNvSpPr>
          <p:nvPr/>
        </p:nvSpPr>
        <p:spPr bwMode="auto">
          <a:xfrm>
            <a:off x="4037013" y="4673600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1480L</a:t>
            </a:r>
          </a:p>
        </p:txBody>
      </p:sp>
      <p:sp>
        <p:nvSpPr>
          <p:cNvPr id="10254" name="Line 18"/>
          <p:cNvSpPr>
            <a:spLocks noChangeShapeType="1"/>
          </p:cNvSpPr>
          <p:nvPr/>
        </p:nvSpPr>
        <p:spPr bwMode="auto">
          <a:xfrm>
            <a:off x="5130800" y="5232400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55" name="Rectangle 19"/>
          <p:cNvSpPr>
            <a:spLocks noChangeArrowheads="1"/>
          </p:cNvSpPr>
          <p:nvPr/>
        </p:nvSpPr>
        <p:spPr bwMode="auto">
          <a:xfrm>
            <a:off x="4037013" y="5087938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1520L</a:t>
            </a:r>
          </a:p>
        </p:txBody>
      </p:sp>
      <p:sp>
        <p:nvSpPr>
          <p:cNvPr id="10256" name="Line 20"/>
          <p:cNvSpPr>
            <a:spLocks noChangeShapeType="1"/>
          </p:cNvSpPr>
          <p:nvPr/>
        </p:nvSpPr>
        <p:spPr bwMode="auto">
          <a:xfrm>
            <a:off x="5130800" y="5661025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57" name="Rectangle 21"/>
          <p:cNvSpPr>
            <a:spLocks noChangeArrowheads="1"/>
          </p:cNvSpPr>
          <p:nvPr/>
        </p:nvSpPr>
        <p:spPr bwMode="auto">
          <a:xfrm>
            <a:off x="4037013" y="5516563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1660L</a:t>
            </a:r>
          </a:p>
        </p:txBody>
      </p:sp>
      <p:sp>
        <p:nvSpPr>
          <p:cNvPr id="10258" name="Line 22"/>
          <p:cNvSpPr>
            <a:spLocks noChangeShapeType="1"/>
          </p:cNvSpPr>
          <p:nvPr/>
        </p:nvSpPr>
        <p:spPr bwMode="auto">
          <a:xfrm>
            <a:off x="5130800" y="6075363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4037013" y="5930900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1700L</a:t>
            </a: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1812925" y="3775075"/>
            <a:ext cx="1093788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 dirty="0">
                <a:latin typeface="Verdana" pitchFamily="34" charset="0"/>
              </a:rPr>
              <a:t>Vent Shaft</a:t>
            </a:r>
          </a:p>
        </p:txBody>
      </p:sp>
      <p:sp>
        <p:nvSpPr>
          <p:cNvPr id="10261" name="Line 25"/>
          <p:cNvSpPr>
            <a:spLocks noChangeShapeType="1"/>
          </p:cNvSpPr>
          <p:nvPr/>
        </p:nvSpPr>
        <p:spPr bwMode="auto">
          <a:xfrm>
            <a:off x="7361238" y="3914775"/>
            <a:ext cx="419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2" name="Rectangle 26"/>
          <p:cNvSpPr>
            <a:spLocks noChangeArrowheads="1"/>
          </p:cNvSpPr>
          <p:nvPr/>
        </p:nvSpPr>
        <p:spPr bwMode="auto">
          <a:xfrm>
            <a:off x="7780338" y="3770313"/>
            <a:ext cx="1093787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Supply Fans</a:t>
            </a:r>
          </a:p>
        </p:txBody>
      </p:sp>
      <p:sp>
        <p:nvSpPr>
          <p:cNvPr id="10263" name="Line 27"/>
          <p:cNvSpPr>
            <a:spLocks noChangeShapeType="1"/>
          </p:cNvSpPr>
          <p:nvPr/>
        </p:nvSpPr>
        <p:spPr bwMode="auto">
          <a:xfrm>
            <a:off x="1393825" y="3919538"/>
            <a:ext cx="4191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307975" y="3775075"/>
            <a:ext cx="1093788" cy="2889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>
              <a:spcBef>
                <a:spcPct val="20000"/>
              </a:spcBef>
            </a:pPr>
            <a:r>
              <a:rPr lang="en-US" sz="1000">
                <a:latin typeface="Verdana" pitchFamily="34" charset="0"/>
              </a:rPr>
              <a:t>Exhaust Fans</a:t>
            </a:r>
          </a:p>
        </p:txBody>
      </p:sp>
      <p:sp>
        <p:nvSpPr>
          <p:cNvPr id="10265" name="Line 29"/>
          <p:cNvSpPr>
            <a:spLocks noChangeShapeType="1"/>
          </p:cNvSpPr>
          <p:nvPr/>
        </p:nvSpPr>
        <p:spPr bwMode="auto">
          <a:xfrm>
            <a:off x="8220075" y="3101975"/>
            <a:ext cx="0" cy="668338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6" name="Line 30"/>
          <p:cNvSpPr>
            <a:spLocks noChangeShapeType="1"/>
          </p:cNvSpPr>
          <p:nvPr/>
        </p:nvSpPr>
        <p:spPr bwMode="auto">
          <a:xfrm flipH="1">
            <a:off x="858838" y="2335213"/>
            <a:ext cx="2166937" cy="7747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858838" y="3109913"/>
            <a:ext cx="0" cy="668337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8" name="Line 32"/>
          <p:cNvSpPr>
            <a:spLocks noChangeShapeType="1"/>
          </p:cNvSpPr>
          <p:nvPr/>
        </p:nvSpPr>
        <p:spPr bwMode="auto">
          <a:xfrm>
            <a:off x="3697288" y="5805488"/>
            <a:ext cx="334962" cy="12541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69" name="Line 33"/>
          <p:cNvSpPr>
            <a:spLocks noChangeShapeType="1"/>
          </p:cNvSpPr>
          <p:nvPr/>
        </p:nvSpPr>
        <p:spPr bwMode="auto">
          <a:xfrm>
            <a:off x="3705225" y="5391150"/>
            <a:ext cx="334963" cy="12541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0" name="Line 34"/>
          <p:cNvSpPr>
            <a:spLocks noChangeShapeType="1"/>
          </p:cNvSpPr>
          <p:nvPr/>
        </p:nvSpPr>
        <p:spPr bwMode="auto">
          <a:xfrm>
            <a:off x="3703638" y="4962525"/>
            <a:ext cx="334962" cy="12541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1" name="Line 35"/>
          <p:cNvSpPr>
            <a:spLocks noChangeShapeType="1"/>
          </p:cNvSpPr>
          <p:nvPr/>
        </p:nvSpPr>
        <p:spPr bwMode="auto">
          <a:xfrm>
            <a:off x="3697288" y="4548188"/>
            <a:ext cx="334962" cy="12541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2" name="Line 36"/>
          <p:cNvSpPr>
            <a:spLocks noChangeShapeType="1"/>
          </p:cNvSpPr>
          <p:nvPr/>
        </p:nvSpPr>
        <p:spPr bwMode="auto">
          <a:xfrm>
            <a:off x="3702050" y="4149725"/>
            <a:ext cx="334963" cy="12541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3" name="Line 37"/>
          <p:cNvSpPr>
            <a:spLocks noChangeShapeType="1"/>
          </p:cNvSpPr>
          <p:nvPr/>
        </p:nvSpPr>
        <p:spPr bwMode="auto">
          <a:xfrm flipH="1">
            <a:off x="2354263" y="4064000"/>
            <a:ext cx="6350" cy="777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4" name="Line 38"/>
          <p:cNvSpPr>
            <a:spLocks noChangeShapeType="1"/>
          </p:cNvSpPr>
          <p:nvPr/>
        </p:nvSpPr>
        <p:spPr bwMode="auto">
          <a:xfrm>
            <a:off x="2354263" y="4419600"/>
            <a:ext cx="16779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5" name="Line 39"/>
          <p:cNvSpPr>
            <a:spLocks noChangeShapeType="1"/>
          </p:cNvSpPr>
          <p:nvPr/>
        </p:nvSpPr>
        <p:spPr bwMode="auto">
          <a:xfrm>
            <a:off x="2355850" y="4841875"/>
            <a:ext cx="167798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6" name="Line 40"/>
          <p:cNvSpPr>
            <a:spLocks noChangeShapeType="1"/>
          </p:cNvSpPr>
          <p:nvPr/>
        </p:nvSpPr>
        <p:spPr bwMode="auto">
          <a:xfrm>
            <a:off x="3071813" y="5232400"/>
            <a:ext cx="966787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7" name="Line 41"/>
          <p:cNvSpPr>
            <a:spLocks noChangeShapeType="1"/>
          </p:cNvSpPr>
          <p:nvPr/>
        </p:nvSpPr>
        <p:spPr bwMode="auto">
          <a:xfrm>
            <a:off x="3071813" y="5654675"/>
            <a:ext cx="96837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8" name="Line 42"/>
          <p:cNvSpPr>
            <a:spLocks noChangeShapeType="1"/>
          </p:cNvSpPr>
          <p:nvPr/>
        </p:nvSpPr>
        <p:spPr bwMode="auto">
          <a:xfrm>
            <a:off x="3062288" y="6075363"/>
            <a:ext cx="9779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79" name="Line 43"/>
          <p:cNvSpPr>
            <a:spLocks noChangeShapeType="1"/>
          </p:cNvSpPr>
          <p:nvPr/>
        </p:nvSpPr>
        <p:spPr bwMode="auto">
          <a:xfrm flipH="1">
            <a:off x="3062288" y="4843463"/>
            <a:ext cx="9525" cy="1231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stealth" w="med" len="med"/>
            <a:tailEnd type="none" w="med" len="lg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0280" name="AutoShape 44"/>
          <p:cNvSpPr>
            <a:spLocks/>
          </p:cNvSpPr>
          <p:nvPr/>
        </p:nvSpPr>
        <p:spPr bwMode="auto">
          <a:xfrm>
            <a:off x="971550" y="4581525"/>
            <a:ext cx="1008063" cy="792163"/>
          </a:xfrm>
          <a:prstGeom prst="borderCallout2">
            <a:avLst>
              <a:gd name="adj1" fmla="val 14431"/>
              <a:gd name="adj2" fmla="val -7560"/>
              <a:gd name="adj3" fmla="val 14431"/>
              <a:gd name="adj4" fmla="val -17639"/>
              <a:gd name="adj5" fmla="val -53708"/>
              <a:gd name="adj6" fmla="val -28032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570m</a:t>
            </a:r>
            <a:r>
              <a:rPr lang="en-US" baseline="30000"/>
              <a:t>3</a:t>
            </a:r>
            <a:r>
              <a:rPr lang="en-US"/>
              <a:t>/s</a:t>
            </a:r>
          </a:p>
          <a:p>
            <a:r>
              <a:rPr lang="en-US"/>
              <a:t>Capacity (-6.5kPa)</a:t>
            </a:r>
          </a:p>
        </p:txBody>
      </p:sp>
      <p:sp>
        <p:nvSpPr>
          <p:cNvPr id="10281" name="AutoShape 45"/>
          <p:cNvSpPr>
            <a:spLocks/>
          </p:cNvSpPr>
          <p:nvPr/>
        </p:nvSpPr>
        <p:spPr bwMode="auto">
          <a:xfrm>
            <a:off x="4932363" y="3284538"/>
            <a:ext cx="935037" cy="649287"/>
          </a:xfrm>
          <a:prstGeom prst="borderCallout2">
            <a:avLst>
              <a:gd name="adj1" fmla="val 17602"/>
              <a:gd name="adj2" fmla="val 108148"/>
              <a:gd name="adj3" fmla="val 17602"/>
              <a:gd name="adj4" fmla="val 139727"/>
              <a:gd name="adj5" fmla="val 55991"/>
              <a:gd name="adj6" fmla="val 17232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12 m</a:t>
            </a:r>
            <a:r>
              <a:rPr lang="en-US" baseline="30000"/>
              <a:t>3</a:t>
            </a:r>
            <a:r>
              <a:rPr lang="en-US"/>
              <a:t>/s Up-cast</a:t>
            </a:r>
          </a:p>
        </p:txBody>
      </p:sp>
      <p:sp>
        <p:nvSpPr>
          <p:cNvPr id="10282" name="AutoShape 46"/>
          <p:cNvSpPr>
            <a:spLocks/>
          </p:cNvSpPr>
          <p:nvPr/>
        </p:nvSpPr>
        <p:spPr bwMode="auto">
          <a:xfrm>
            <a:off x="7667625" y="5300663"/>
            <a:ext cx="936625" cy="1008062"/>
          </a:xfrm>
          <a:prstGeom prst="borderCallout2">
            <a:avLst>
              <a:gd name="adj1" fmla="val 11338"/>
              <a:gd name="adj2" fmla="val -8134"/>
              <a:gd name="adj3" fmla="val 11338"/>
              <a:gd name="adj4" fmla="val -43560"/>
              <a:gd name="adj5" fmla="val -101574"/>
              <a:gd name="adj6" fmla="val -803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540m</a:t>
            </a:r>
            <a:r>
              <a:rPr lang="en-US" baseline="30000"/>
              <a:t>3</a:t>
            </a:r>
            <a:r>
              <a:rPr lang="en-US"/>
              <a:t>/s shaft capacity</a:t>
            </a:r>
          </a:p>
          <a:p>
            <a:r>
              <a:rPr lang="en-US"/>
              <a:t>(12m/s)</a:t>
            </a:r>
          </a:p>
        </p:txBody>
      </p:sp>
      <p:sp>
        <p:nvSpPr>
          <p:cNvPr id="10283" name="Oval 47"/>
          <p:cNvSpPr>
            <a:spLocks noChangeArrowheads="1"/>
          </p:cNvSpPr>
          <p:nvPr/>
        </p:nvSpPr>
        <p:spPr bwMode="auto">
          <a:xfrm>
            <a:off x="7308850" y="4868863"/>
            <a:ext cx="1655763" cy="1800225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85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NRS Ventilation Flow</a:t>
            </a:r>
          </a:p>
        </p:txBody>
      </p:sp>
      <p:pic>
        <p:nvPicPr>
          <p:cNvPr id="49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251520" y="188640"/>
            <a:ext cx="8784976" cy="6408712"/>
            <a:chOff x="443231" y="894960"/>
            <a:chExt cx="8589160" cy="5838349"/>
          </a:xfrm>
        </p:grpSpPr>
        <p:sp>
          <p:nvSpPr>
            <p:cNvPr id="74" name="Rectangle 73"/>
            <p:cNvSpPr/>
            <p:nvPr/>
          </p:nvSpPr>
          <p:spPr>
            <a:xfrm>
              <a:off x="443231" y="2818672"/>
              <a:ext cx="8589160" cy="391463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43231" y="894960"/>
              <a:ext cx="4780547" cy="1641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20" name="Rectangle 33"/>
            <p:cNvSpPr>
              <a:spLocks noChangeAspect="1" noChangeArrowheads="1"/>
            </p:cNvSpPr>
            <p:nvPr/>
          </p:nvSpPr>
          <p:spPr bwMode="ltGray">
            <a:xfrm>
              <a:off x="2092915" y="1800338"/>
              <a:ext cx="729937" cy="269676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21" name="Rectangle 35"/>
            <p:cNvSpPr>
              <a:spLocks noChangeArrowheads="1"/>
            </p:cNvSpPr>
            <p:nvPr/>
          </p:nvSpPr>
          <p:spPr bwMode="auto">
            <a:xfrm>
              <a:off x="1913053" y="1837183"/>
              <a:ext cx="1089663" cy="217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644" tIns="34322" rIns="68644" bIns="34322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2060"/>
                  </a:solidFill>
                </a:rPr>
                <a:t>Server</a:t>
              </a:r>
              <a:endParaRPr lang="en-US" sz="1100" b="1" baseline="-25000" dirty="0">
                <a:solidFill>
                  <a:srgbClr val="00206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8986" y="1068736"/>
              <a:ext cx="1205961" cy="67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240" y="1070756"/>
              <a:ext cx="1237235" cy="676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8" descr="http://compeve.com/images/3448_compeve.jpg"/>
            <p:cNvPicPr>
              <a:picLocks noChangeAspect="1" noChangeArrowheads="1"/>
            </p:cNvPicPr>
            <p:nvPr/>
          </p:nvPicPr>
          <p:blipFill>
            <a:blip r:embed="rId4" cstate="print"/>
            <a:srcRect t="42092" b="42446"/>
            <a:stretch>
              <a:fillRect/>
            </a:stretch>
          </p:blipFill>
          <p:spPr bwMode="auto">
            <a:xfrm>
              <a:off x="2905611" y="3161535"/>
              <a:ext cx="1609024" cy="199957"/>
            </a:xfrm>
            <a:prstGeom prst="rect">
              <a:avLst/>
            </a:prstGeom>
            <a:noFill/>
          </p:spPr>
        </p:pic>
        <p:pic>
          <p:nvPicPr>
            <p:cNvPr id="43" name="Picture 4" descr="http://images.industrial.omron.eu/IAB/Products/Automation%20Systems/PLCs/Compact%20PLC%20Series/CP1H/CP1H%20CPU%20Units/images/CP1H-CPU400x400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1375" b="11073"/>
            <a:stretch>
              <a:fillRect/>
            </a:stretch>
          </p:blipFill>
          <p:spPr bwMode="auto">
            <a:xfrm>
              <a:off x="3290160" y="3797298"/>
              <a:ext cx="856110" cy="667897"/>
            </a:xfrm>
            <a:prstGeom prst="rect">
              <a:avLst/>
            </a:prstGeom>
            <a:noFill/>
          </p:spPr>
        </p:pic>
        <p:pic>
          <p:nvPicPr>
            <p:cNvPr id="48" name="Picture 8" descr="http://compeve.com/images/3448_compeve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42092" b="42446"/>
            <a:stretch>
              <a:fillRect/>
            </a:stretch>
          </p:blipFill>
          <p:spPr bwMode="auto">
            <a:xfrm>
              <a:off x="1653372" y="2234826"/>
              <a:ext cx="1609024" cy="199957"/>
            </a:xfrm>
            <a:prstGeom prst="rect">
              <a:avLst/>
            </a:prstGeom>
            <a:noFill/>
          </p:spPr>
        </p:pic>
        <p:cxnSp>
          <p:nvCxnSpPr>
            <p:cNvPr id="52" name="Elbow Connector 51"/>
            <p:cNvCxnSpPr>
              <a:stCxn id="1027" idx="2"/>
              <a:endCxn id="189" idx="0"/>
            </p:cNvCxnSpPr>
            <p:nvPr/>
          </p:nvCxnSpPr>
          <p:spPr>
            <a:xfrm rot="16200000" flipH="1">
              <a:off x="1298248" y="1802210"/>
              <a:ext cx="542354" cy="43313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>
              <a:stCxn id="201" idx="0"/>
              <a:endCxn id="1026" idx="2"/>
            </p:cNvCxnSpPr>
            <p:nvPr/>
          </p:nvCxnSpPr>
          <p:spPr>
            <a:xfrm rot="5400000" flipH="1" flipV="1">
              <a:off x="2852044" y="1751231"/>
              <a:ext cx="533552" cy="52629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lbow Connector 55"/>
            <p:cNvCxnSpPr/>
            <p:nvPr/>
          </p:nvCxnSpPr>
          <p:spPr>
            <a:xfrm rot="5400000">
              <a:off x="2374600" y="2151541"/>
              <a:ext cx="166569" cy="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lbow Connector 60"/>
            <p:cNvCxnSpPr>
              <a:stCxn id="41" idx="2"/>
              <a:endCxn id="43" idx="0"/>
            </p:cNvCxnSpPr>
            <p:nvPr/>
          </p:nvCxnSpPr>
          <p:spPr>
            <a:xfrm rot="16200000" flipH="1">
              <a:off x="3496266" y="3575349"/>
              <a:ext cx="435806" cy="809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361703" y="5762436"/>
              <a:ext cx="600294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</a:rPr>
                <a:t>Starters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36" name="Elbow Connector 60"/>
            <p:cNvCxnSpPr>
              <a:stCxn id="2" idx="3"/>
              <a:endCxn id="72" idx="1"/>
            </p:cNvCxnSpPr>
            <p:nvPr/>
          </p:nvCxnSpPr>
          <p:spPr>
            <a:xfrm flipV="1">
              <a:off x="7011735" y="6319639"/>
              <a:ext cx="245186" cy="802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2" descr="http://www.inverter-china.com/photos/250hp-840hp-variable-frequency-drive-b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41892"/>
            <a:stretch>
              <a:fillRect/>
            </a:stretch>
          </p:blipFill>
          <p:spPr bwMode="auto">
            <a:xfrm>
              <a:off x="6541385" y="5070668"/>
              <a:ext cx="376191" cy="722936"/>
            </a:xfrm>
            <a:prstGeom prst="rect">
              <a:avLst/>
            </a:prstGeom>
            <a:noFill/>
          </p:spPr>
        </p:pic>
        <p:sp>
          <p:nvSpPr>
            <p:cNvPr id="157" name="TextBox 156"/>
            <p:cNvSpPr txBox="1"/>
            <p:nvPr/>
          </p:nvSpPr>
          <p:spPr>
            <a:xfrm>
              <a:off x="6361703" y="4880631"/>
              <a:ext cx="374271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</a:rPr>
                <a:t>VFD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26300" y="1204753"/>
              <a:ext cx="718917" cy="407869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2060"/>
                  </a:solidFill>
                </a:rPr>
                <a:t>User</a:t>
              </a:r>
            </a:p>
            <a:p>
              <a:pPr algn="ctr"/>
              <a:r>
                <a:rPr lang="en-US" sz="1100" b="1" dirty="0" smtClean="0">
                  <a:solidFill>
                    <a:srgbClr val="002060"/>
                  </a:solidFill>
                </a:rPr>
                <a:t>interfaces</a:t>
              </a: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2826924" y="2272350"/>
              <a:ext cx="57494" cy="105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757245" y="2289954"/>
              <a:ext cx="57494" cy="105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2562882" y="2281152"/>
              <a:ext cx="57494" cy="105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2826925" y="2281153"/>
              <a:ext cx="57494" cy="105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CA">
                <a:solidFill>
                  <a:srgbClr val="002060"/>
                </a:solidFill>
              </a:endParaRPr>
            </a:p>
          </p:txBody>
        </p:sp>
        <p:cxnSp>
          <p:nvCxnSpPr>
            <p:cNvPr id="219" name="Elbow Connector 218"/>
            <p:cNvCxnSpPr>
              <a:stCxn id="48" idx="2"/>
              <a:endCxn id="41" idx="1"/>
            </p:cNvCxnSpPr>
            <p:nvPr/>
          </p:nvCxnSpPr>
          <p:spPr>
            <a:xfrm rot="16200000" flipH="1">
              <a:off x="2268382" y="2624284"/>
              <a:ext cx="826731" cy="447727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Elbow Connector 60"/>
            <p:cNvCxnSpPr>
              <a:stCxn id="146" idx="3"/>
            </p:cNvCxnSpPr>
            <p:nvPr/>
          </p:nvCxnSpPr>
          <p:spPr>
            <a:xfrm flipV="1">
              <a:off x="6917576" y="5427094"/>
              <a:ext cx="352756" cy="5042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8" name="TextBox 307"/>
            <p:cNvSpPr txBox="1"/>
            <p:nvPr/>
          </p:nvSpPr>
          <p:spPr>
            <a:xfrm>
              <a:off x="2900492" y="2953079"/>
              <a:ext cx="1989623" cy="217357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Switch Ethernet  on each level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2430033" y="2295456"/>
              <a:ext cx="57494" cy="1053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44" tIns="34322" rIns="68644" bIns="34322" rtlCol="0" anchor="ctr"/>
            <a:lstStyle/>
            <a:p>
              <a:pPr algn="ctr"/>
              <a:endParaRPr lang="en-CA">
                <a:solidFill>
                  <a:srgbClr val="002060"/>
                </a:solidFill>
              </a:endParaRPr>
            </a:p>
          </p:txBody>
        </p:sp>
        <p:pic>
          <p:nvPicPr>
            <p:cNvPr id="54" name="Picture 53" descr="Logo SmartEXEC Mining (small).jpg"/>
            <p:cNvPicPr>
              <a:picLocks noChangeAspect="1"/>
            </p:cNvPicPr>
            <p:nvPr/>
          </p:nvPicPr>
          <p:blipFill>
            <a:blip r:embed="rId7" cstate="print"/>
            <a:srcRect l="10861" t="20705" r="14419" b="23760"/>
            <a:stretch>
              <a:fillRect/>
            </a:stretch>
          </p:blipFill>
          <p:spPr>
            <a:xfrm>
              <a:off x="4137574" y="1093813"/>
              <a:ext cx="868828" cy="318252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43" idx="3"/>
              <a:endCxn id="146" idx="1"/>
            </p:cNvCxnSpPr>
            <p:nvPr/>
          </p:nvCxnSpPr>
          <p:spPr>
            <a:xfrm>
              <a:off x="4146270" y="4131247"/>
              <a:ext cx="2395115" cy="13008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43" idx="3"/>
              <a:endCxn id="2" idx="1"/>
            </p:cNvCxnSpPr>
            <p:nvPr/>
          </p:nvCxnSpPr>
          <p:spPr>
            <a:xfrm>
              <a:off x="4146270" y="4131247"/>
              <a:ext cx="2395115" cy="219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3845801" y="3639594"/>
              <a:ext cx="399919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PLCs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15165" y="4465195"/>
              <a:ext cx="2623911" cy="407869"/>
            </a:xfrm>
            <a:prstGeom prst="rect">
              <a:avLst/>
            </a:prstGeom>
            <a:noFill/>
          </p:spPr>
          <p:txBody>
            <a:bodyPr wrap="square" lIns="68644" tIns="34322" rIns="68644" bIns="34322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OPC communication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</a:rPr>
                <a:t>to PLCs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58418" y="2030891"/>
              <a:ext cx="1098827" cy="407869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Surface Ethernet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</a:rPr>
                <a:t>switch 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61703" y="3279498"/>
              <a:ext cx="15905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</a:rPr>
                <a:t>Dampers and regulators</a:t>
              </a:r>
              <a:endParaRPr lang="en-US" sz="1100" b="1" dirty="0">
                <a:solidFill>
                  <a:srgbClr val="002060"/>
                </a:solidFill>
              </a:endParaRPr>
            </a:p>
          </p:txBody>
        </p:sp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41385" y="3488738"/>
              <a:ext cx="766754" cy="624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 descr="http://www.automation-drive.com/EX/05-13-09/509E0D7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385" y="6014093"/>
              <a:ext cx="470350" cy="627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6" name="Straight Connector 75"/>
            <p:cNvCxnSpPr>
              <a:stCxn id="43" idx="3"/>
              <a:endCxn id="73" idx="1"/>
            </p:cNvCxnSpPr>
            <p:nvPr/>
          </p:nvCxnSpPr>
          <p:spPr>
            <a:xfrm flipV="1">
              <a:off x="4146270" y="3800803"/>
              <a:ext cx="2395115" cy="3304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6" descr="Accutron Plus Drift Airflow Monitor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151" t="8369" r="10745" b="11691"/>
            <a:stretch>
              <a:fillRect/>
            </a:stretch>
          </p:blipFill>
          <p:spPr bwMode="auto">
            <a:xfrm>
              <a:off x="6541385" y="4223286"/>
              <a:ext cx="486031" cy="654894"/>
            </a:xfrm>
            <a:prstGeom prst="rect">
              <a:avLst/>
            </a:prstGeom>
            <a:noFill/>
          </p:spPr>
        </p:pic>
        <p:sp>
          <p:nvSpPr>
            <p:cNvPr id="80" name="TextBox 79"/>
            <p:cNvSpPr txBox="1"/>
            <p:nvPr/>
          </p:nvSpPr>
          <p:spPr>
            <a:xfrm>
              <a:off x="7272988" y="4336403"/>
              <a:ext cx="10406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Gas and flow</a:t>
              </a:r>
            </a:p>
            <a:p>
              <a:r>
                <a:rPr lang="en-US" sz="1100" dirty="0" smtClean="0">
                  <a:solidFill>
                    <a:srgbClr val="002060"/>
                  </a:solidFill>
                </a:rPr>
                <a:t>measurements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81" name="Elbow Connector 60"/>
            <p:cNvCxnSpPr>
              <a:stCxn id="79" idx="3"/>
              <a:endCxn id="80" idx="1"/>
            </p:cNvCxnSpPr>
            <p:nvPr/>
          </p:nvCxnSpPr>
          <p:spPr>
            <a:xfrm>
              <a:off x="7027416" y="4550733"/>
              <a:ext cx="245572" cy="1114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6361703" y="4037388"/>
              <a:ext cx="4587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2060"/>
                  </a:solidFill>
                </a:rPr>
                <a:t>VMS</a:t>
              </a:r>
            </a:p>
          </p:txBody>
        </p:sp>
        <p:cxnSp>
          <p:nvCxnSpPr>
            <p:cNvPr id="85" name="Straight Connector 84"/>
            <p:cNvCxnSpPr>
              <a:stCxn id="43" idx="3"/>
              <a:endCxn id="79" idx="1"/>
            </p:cNvCxnSpPr>
            <p:nvPr/>
          </p:nvCxnSpPr>
          <p:spPr>
            <a:xfrm>
              <a:off x="4146270" y="4131247"/>
              <a:ext cx="2395115" cy="4194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555539" y="2983867"/>
              <a:ext cx="171393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100" b="1" dirty="0" smtClean="0"/>
                <a:t>Surface and underground</a:t>
              </a:r>
            </a:p>
            <a:p>
              <a:r>
                <a:rPr lang="en-CA" sz="1100" b="1" dirty="0" smtClean="0"/>
                <a:t>Measurement and control</a:t>
              </a:r>
            </a:p>
            <a:p>
              <a:r>
                <a:rPr lang="en-CA" sz="1100" b="1" dirty="0" smtClean="0"/>
                <a:t>infrastructure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08864" y="3573891"/>
              <a:ext cx="1568507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r>
                <a:rPr lang="en-US" sz="1100" dirty="0" smtClean="0">
                  <a:solidFill>
                    <a:srgbClr val="002060"/>
                  </a:solidFill>
                </a:rPr>
                <a:t>Underground </a:t>
              </a:r>
              <a:r>
                <a:rPr lang="en-US" sz="1100" dirty="0" err="1" smtClean="0">
                  <a:solidFill>
                    <a:srgbClr val="002060"/>
                  </a:solidFill>
                </a:rPr>
                <a:t>Wifi</a:t>
              </a:r>
              <a:r>
                <a:rPr lang="en-US" sz="1100" dirty="0" smtClean="0">
                  <a:solidFill>
                    <a:srgbClr val="002060"/>
                  </a:solidFill>
                </a:rPr>
                <a:t> access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001" y="3806329"/>
              <a:ext cx="1205961" cy="678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0" name="Elbow Connector 69"/>
            <p:cNvCxnSpPr>
              <a:stCxn id="71" idx="2"/>
              <a:endCxn id="68" idx="3"/>
            </p:cNvCxnSpPr>
            <p:nvPr/>
          </p:nvCxnSpPr>
          <p:spPr>
            <a:xfrm rot="5400000">
              <a:off x="2117023" y="3228990"/>
              <a:ext cx="809711" cy="102383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2985241" y="3206578"/>
              <a:ext cx="97105" cy="129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921" y="5168370"/>
              <a:ext cx="600325" cy="49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7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921" y="6073994"/>
              <a:ext cx="600325" cy="491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Rectangle 33"/>
            <p:cNvSpPr>
              <a:spLocks noChangeAspect="1" noChangeArrowheads="1"/>
            </p:cNvSpPr>
            <p:nvPr/>
          </p:nvSpPr>
          <p:spPr bwMode="ltGray">
            <a:xfrm>
              <a:off x="797987" y="4639230"/>
              <a:ext cx="1532237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40668" y="4809142"/>
              <a:ext cx="1036310" cy="407869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Personnel RF ID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detection</a:t>
              </a:r>
            </a:p>
          </p:txBody>
        </p:sp>
        <p:sp>
          <p:nvSpPr>
            <p:cNvPr id="78" name="Rectangle 33"/>
            <p:cNvSpPr>
              <a:spLocks noChangeAspect="1" noChangeArrowheads="1"/>
            </p:cNvSpPr>
            <p:nvPr/>
          </p:nvSpPr>
          <p:spPr bwMode="ltGray">
            <a:xfrm>
              <a:off x="797987" y="5624028"/>
              <a:ext cx="1532237" cy="825735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020646" y="5698771"/>
              <a:ext cx="1076385" cy="746423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Machinery RF ID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detection and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operating status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reporting 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pic>
          <p:nvPicPr>
            <p:cNvPr id="88" name="Picture 2" descr="http://www.miningmagazine.com/__data/assets/article_header_image_large/0011/267905/Schopf-launches-new-LHD-larticle.jpg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541" y="6318670"/>
              <a:ext cx="1022079" cy="3843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4745006" y="6048106"/>
              <a:ext cx="351829" cy="438646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</a:rPr>
                <a:t>…</a:t>
              </a:r>
              <a:endParaRPr lang="en-US" sz="2400" dirty="0">
                <a:solidFill>
                  <a:srgbClr val="002060"/>
                </a:solidFill>
              </a:endParaRPr>
            </a:p>
          </p:txBody>
        </p:sp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75" y="5017762"/>
              <a:ext cx="505327" cy="535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9" name="Rectangle 33"/>
            <p:cNvSpPr>
              <a:spLocks noChangeAspect="1" noChangeArrowheads="1"/>
            </p:cNvSpPr>
            <p:nvPr/>
          </p:nvSpPr>
          <p:spPr bwMode="ltGray">
            <a:xfrm>
              <a:off x="5160780" y="5849591"/>
              <a:ext cx="678296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57219" y="5966823"/>
              <a:ext cx="518541" cy="577146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002060"/>
                  </a:solidFill>
                </a:rPr>
                <a:t>Wifi</a:t>
              </a:r>
              <a:endParaRPr lang="en-US" sz="11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Access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point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121" name="Rectangle 33"/>
            <p:cNvSpPr>
              <a:spLocks noChangeAspect="1" noChangeArrowheads="1"/>
            </p:cNvSpPr>
            <p:nvPr/>
          </p:nvSpPr>
          <p:spPr bwMode="ltGray">
            <a:xfrm>
              <a:off x="3999666" y="5849591"/>
              <a:ext cx="678296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96105" y="5966823"/>
              <a:ext cx="518541" cy="577146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002060"/>
                  </a:solidFill>
                </a:rPr>
                <a:t>Wifi</a:t>
              </a:r>
              <a:endParaRPr lang="en-US" sz="11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Access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point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123" name="Rectangle 33"/>
            <p:cNvSpPr>
              <a:spLocks noChangeAspect="1" noChangeArrowheads="1"/>
            </p:cNvSpPr>
            <p:nvPr/>
          </p:nvSpPr>
          <p:spPr bwMode="ltGray">
            <a:xfrm>
              <a:off x="3193721" y="5849591"/>
              <a:ext cx="678296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290160" y="5966823"/>
              <a:ext cx="518541" cy="577146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err="1" smtClean="0">
                  <a:solidFill>
                    <a:srgbClr val="002060"/>
                  </a:solidFill>
                </a:rPr>
                <a:t>Wifi</a:t>
              </a:r>
              <a:endParaRPr lang="en-US" sz="1100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Access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point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12" name="Curved Connector 11"/>
            <p:cNvCxnSpPr>
              <a:stCxn id="75" idx="3"/>
              <a:endCxn id="123" idx="0"/>
            </p:cNvCxnSpPr>
            <p:nvPr/>
          </p:nvCxnSpPr>
          <p:spPr>
            <a:xfrm>
              <a:off x="2330224" y="5024217"/>
              <a:ext cx="1202645" cy="825374"/>
            </a:xfrm>
            <a:prstGeom prst="curved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urved Connector 124"/>
            <p:cNvCxnSpPr>
              <a:stCxn id="78" idx="3"/>
              <a:endCxn id="123" idx="0"/>
            </p:cNvCxnSpPr>
            <p:nvPr/>
          </p:nvCxnSpPr>
          <p:spPr>
            <a:xfrm flipV="1">
              <a:off x="2330224" y="5849591"/>
              <a:ext cx="1202645" cy="187305"/>
            </a:xfrm>
            <a:prstGeom prst="curvedConnector4">
              <a:avLst>
                <a:gd name="adj1" fmla="val 35900"/>
                <a:gd name="adj2" fmla="val 342472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/>
            <p:cNvCxnSpPr>
              <a:stCxn id="78" idx="3"/>
              <a:endCxn id="121" idx="0"/>
            </p:cNvCxnSpPr>
            <p:nvPr/>
          </p:nvCxnSpPr>
          <p:spPr>
            <a:xfrm flipV="1">
              <a:off x="2330224" y="5849591"/>
              <a:ext cx="2008590" cy="187305"/>
            </a:xfrm>
            <a:prstGeom prst="curvedConnector4">
              <a:avLst>
                <a:gd name="adj1" fmla="val 41558"/>
                <a:gd name="adj2" fmla="val 342472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/>
            <p:cNvCxnSpPr>
              <a:stCxn id="75" idx="3"/>
              <a:endCxn id="121" idx="0"/>
            </p:cNvCxnSpPr>
            <p:nvPr/>
          </p:nvCxnSpPr>
          <p:spPr>
            <a:xfrm>
              <a:off x="2330224" y="5024217"/>
              <a:ext cx="2008590" cy="825374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/>
            <p:cNvCxnSpPr>
              <a:stCxn id="75" idx="3"/>
              <a:endCxn id="119" idx="0"/>
            </p:cNvCxnSpPr>
            <p:nvPr/>
          </p:nvCxnSpPr>
          <p:spPr>
            <a:xfrm>
              <a:off x="2330224" y="5024217"/>
              <a:ext cx="3169704" cy="825374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/>
            <p:cNvCxnSpPr>
              <a:stCxn id="78" idx="3"/>
              <a:endCxn id="119" idx="0"/>
            </p:cNvCxnSpPr>
            <p:nvPr/>
          </p:nvCxnSpPr>
          <p:spPr>
            <a:xfrm flipV="1">
              <a:off x="2330224" y="5849591"/>
              <a:ext cx="3169704" cy="187305"/>
            </a:xfrm>
            <a:prstGeom prst="curvedConnector4">
              <a:avLst>
                <a:gd name="adj1" fmla="val 48059"/>
                <a:gd name="adj2" fmla="val 342472"/>
              </a:avLst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Rectangle 129"/>
            <p:cNvSpPr/>
            <p:nvPr/>
          </p:nvSpPr>
          <p:spPr>
            <a:xfrm>
              <a:off x="5930184" y="894960"/>
              <a:ext cx="3092268" cy="16414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CA">
                <a:solidFill>
                  <a:srgbClr val="002060"/>
                </a:solidFill>
              </a:endParaRPr>
            </a:p>
          </p:txBody>
        </p:sp>
        <p:sp>
          <p:nvSpPr>
            <p:cNvPr id="131" name="Rectangle 35"/>
            <p:cNvSpPr>
              <a:spLocks noChangeArrowheads="1"/>
            </p:cNvSpPr>
            <p:nvPr/>
          </p:nvSpPr>
          <p:spPr bwMode="auto">
            <a:xfrm>
              <a:off x="6143444" y="1086153"/>
              <a:ext cx="2684798" cy="238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644" tIns="34322" rIns="68644" bIns="34322">
              <a:spAutoFit/>
            </a:bodyPr>
            <a:lstStyle/>
            <a:p>
              <a:r>
                <a:rPr lang="en-US" sz="1100" b="1" dirty="0" smtClean="0">
                  <a:solidFill>
                    <a:srgbClr val="002060"/>
                  </a:solidFill>
                </a:rPr>
                <a:t>Dynamic tracking system server</a:t>
              </a:r>
              <a:endParaRPr lang="en-US" sz="1100" b="1" baseline="-25000" dirty="0">
                <a:solidFill>
                  <a:srgbClr val="002060"/>
                </a:solidFill>
              </a:endParaRPr>
            </a:p>
          </p:txBody>
        </p:sp>
        <p:sp>
          <p:nvSpPr>
            <p:cNvPr id="132" name="Rectangle 33"/>
            <p:cNvSpPr>
              <a:spLocks noChangeAspect="1" noChangeArrowheads="1"/>
            </p:cNvSpPr>
            <p:nvPr/>
          </p:nvSpPr>
          <p:spPr bwMode="ltGray">
            <a:xfrm>
              <a:off x="6153372" y="1486279"/>
              <a:ext cx="1096923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391620" y="1598410"/>
              <a:ext cx="633956" cy="577146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Dynamic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Tracking</a:t>
              </a:r>
            </a:p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system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134" name="Rectangle 33"/>
            <p:cNvSpPr>
              <a:spLocks noChangeAspect="1" noChangeArrowheads="1"/>
            </p:cNvSpPr>
            <p:nvPr/>
          </p:nvSpPr>
          <p:spPr bwMode="ltGray">
            <a:xfrm>
              <a:off x="7674675" y="1486279"/>
              <a:ext cx="1096923" cy="769974"/>
            </a:xfrm>
            <a:prstGeom prst="rect">
              <a:avLst/>
            </a:prstGeom>
            <a:gradFill rotWithShape="0"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19050" algn="ctr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68644" tIns="34322" rIns="68644" bIns="34322" anchor="ctr"/>
            <a:lstStyle/>
            <a:p>
              <a:pPr>
                <a:defRPr/>
              </a:pPr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961816" y="1780886"/>
              <a:ext cx="536173" cy="238591"/>
            </a:xfrm>
            <a:prstGeom prst="rect">
              <a:avLst/>
            </a:prstGeom>
            <a:noFill/>
          </p:spPr>
          <p:txBody>
            <a:bodyPr wrap="none" lIns="68644" tIns="34322" rIns="68644" bIns="34322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002060"/>
                  </a:solidFill>
                </a:rPr>
                <a:t>SQL </a:t>
              </a:r>
              <a:r>
                <a:rPr lang="en-US" sz="1100" dirty="0" err="1" smtClean="0">
                  <a:solidFill>
                    <a:srgbClr val="002060"/>
                  </a:solidFill>
                </a:rPr>
                <a:t>db</a:t>
              </a:r>
              <a:endParaRPr lang="en-US" sz="1100" dirty="0">
                <a:solidFill>
                  <a:srgbClr val="002060"/>
                </a:solidFill>
              </a:endParaRPr>
            </a:p>
          </p:txBody>
        </p:sp>
        <p:cxnSp>
          <p:nvCxnSpPr>
            <p:cNvPr id="137" name="Straight Arrow Connector 136"/>
            <p:cNvCxnSpPr/>
            <p:nvPr/>
          </p:nvCxnSpPr>
          <p:spPr>
            <a:xfrm flipV="1">
              <a:off x="7250295" y="1860784"/>
              <a:ext cx="416288" cy="2389"/>
            </a:xfrm>
            <a:prstGeom prst="straightConnector1">
              <a:avLst/>
            </a:prstGeom>
            <a:ln w="12700"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Rectangle 137"/>
            <p:cNvSpPr/>
            <p:nvPr/>
          </p:nvSpPr>
          <p:spPr>
            <a:xfrm>
              <a:off x="6157870" y="1654435"/>
              <a:ext cx="97105" cy="129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148430" y="1944399"/>
              <a:ext cx="97105" cy="1294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40" name="Elbow Connector 139"/>
            <p:cNvCxnSpPr>
              <a:stCxn id="41" idx="3"/>
              <a:endCxn id="132" idx="2"/>
            </p:cNvCxnSpPr>
            <p:nvPr/>
          </p:nvCxnSpPr>
          <p:spPr>
            <a:xfrm flipV="1">
              <a:off x="4514635" y="2256253"/>
              <a:ext cx="2187199" cy="100526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urved Connector 140"/>
            <p:cNvCxnSpPr>
              <a:stCxn id="20" idx="3"/>
              <a:endCxn id="134" idx="2"/>
            </p:cNvCxnSpPr>
            <p:nvPr/>
          </p:nvCxnSpPr>
          <p:spPr>
            <a:xfrm>
              <a:off x="2822852" y="1935176"/>
              <a:ext cx="5400285" cy="321077"/>
            </a:xfrm>
            <a:prstGeom prst="curvedConnector4">
              <a:avLst>
                <a:gd name="adj1" fmla="val 44922"/>
                <a:gd name="adj2" fmla="val 171198"/>
              </a:avLst>
            </a:prstGeom>
            <a:ln>
              <a:prstDash val="dash"/>
              <a:headEnd type="triangl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7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1675" y="790575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994650" y="1104900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395288" y="5157788"/>
            <a:ext cx="4681537" cy="187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Communicate back to nearest Automation Control Centre (ACC)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Primarily controlled from surface but autonomous operation possible if communication is lost.</a:t>
            </a:r>
          </a:p>
          <a:p>
            <a:pPr marL="457200" indent="-457200" algn="l"/>
            <a:endParaRPr lang="en-US" sz="1600" dirty="0">
              <a:solidFill>
                <a:srgbClr val="0000FF"/>
              </a:solidFill>
              <a:latin typeface="Frutiger 45 Light" pitchFamily="2" charset="0"/>
            </a:endParaRPr>
          </a:p>
        </p:txBody>
      </p:sp>
      <p:pic>
        <p:nvPicPr>
          <p:cNvPr id="15365" name="Picture 12" descr="_MG_753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700213"/>
            <a:ext cx="4895850" cy="3281362"/>
          </a:xfrm>
          <a:noFill/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684213" y="2565400"/>
            <a:ext cx="622300" cy="3905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Accutron Flow</a:t>
            </a:r>
          </a:p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Transmitter</a:t>
            </a: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1306513" y="2708275"/>
            <a:ext cx="314325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323850" y="3068638"/>
            <a:ext cx="900113" cy="2682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Carbon Monoxide</a:t>
            </a:r>
          </a:p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Sensor</a:t>
            </a:r>
          </a:p>
        </p:txBody>
      </p:sp>
      <p:sp>
        <p:nvSpPr>
          <p:cNvPr id="15369" name="Line 16"/>
          <p:cNvSpPr>
            <a:spLocks noChangeShapeType="1"/>
          </p:cNvSpPr>
          <p:nvPr/>
        </p:nvSpPr>
        <p:spPr bwMode="auto">
          <a:xfrm>
            <a:off x="1214438" y="3255963"/>
            <a:ext cx="315912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70" name="Text Box 17"/>
          <p:cNvSpPr txBox="1">
            <a:spLocks noChangeArrowheads="1"/>
          </p:cNvSpPr>
          <p:nvPr/>
        </p:nvSpPr>
        <p:spPr bwMode="auto">
          <a:xfrm>
            <a:off x="250825" y="3500438"/>
            <a:ext cx="828675" cy="26828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Oxygen</a:t>
            </a:r>
          </a:p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Sensor</a:t>
            </a:r>
          </a:p>
        </p:txBody>
      </p:sp>
      <p:sp>
        <p:nvSpPr>
          <p:cNvPr id="15371" name="Line 18"/>
          <p:cNvSpPr>
            <a:spLocks noChangeShapeType="1"/>
          </p:cNvSpPr>
          <p:nvPr/>
        </p:nvSpPr>
        <p:spPr bwMode="auto">
          <a:xfrm flipV="1">
            <a:off x="1116013" y="3654425"/>
            <a:ext cx="414337" cy="619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468313" y="3933825"/>
            <a:ext cx="755650" cy="3905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Nitrogen Dioxide</a:t>
            </a:r>
          </a:p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Sensor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 flipV="1">
            <a:off x="1258888" y="4010025"/>
            <a:ext cx="271462" cy="139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74" name="Text Box 21"/>
          <p:cNvSpPr txBox="1">
            <a:spLocks noChangeArrowheads="1"/>
          </p:cNvSpPr>
          <p:nvPr/>
        </p:nvSpPr>
        <p:spPr bwMode="auto">
          <a:xfrm>
            <a:off x="4211638" y="2060575"/>
            <a:ext cx="581025" cy="246063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Flextor Regulator</a:t>
            </a:r>
          </a:p>
        </p:txBody>
      </p:sp>
      <p:sp>
        <p:nvSpPr>
          <p:cNvPr id="15375" name="Line 22"/>
          <p:cNvSpPr>
            <a:spLocks noChangeShapeType="1"/>
          </p:cNvSpPr>
          <p:nvPr/>
        </p:nvSpPr>
        <p:spPr bwMode="auto">
          <a:xfrm>
            <a:off x="2241550" y="2505075"/>
            <a:ext cx="0" cy="24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76" name="Text Box 23"/>
          <p:cNvSpPr txBox="1">
            <a:spLocks noChangeArrowheads="1"/>
          </p:cNvSpPr>
          <p:nvPr/>
        </p:nvSpPr>
        <p:spPr bwMode="auto">
          <a:xfrm>
            <a:off x="1793875" y="2409825"/>
            <a:ext cx="755650" cy="12223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PLC Panel</a:t>
            </a:r>
          </a:p>
        </p:txBody>
      </p:sp>
      <p:sp>
        <p:nvSpPr>
          <p:cNvPr id="15377" name="Text Box 24"/>
          <p:cNvSpPr txBox="1">
            <a:spLocks noChangeArrowheads="1"/>
          </p:cNvSpPr>
          <p:nvPr/>
        </p:nvSpPr>
        <p:spPr bwMode="auto">
          <a:xfrm>
            <a:off x="3271838" y="2752725"/>
            <a:ext cx="755650" cy="268288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Pressure</a:t>
            </a:r>
          </a:p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Transmitter</a:t>
            </a:r>
          </a:p>
        </p:txBody>
      </p:sp>
      <p:sp>
        <p:nvSpPr>
          <p:cNvPr id="15378" name="Line 25"/>
          <p:cNvSpPr>
            <a:spLocks noChangeShapeType="1"/>
          </p:cNvSpPr>
          <p:nvPr/>
        </p:nvSpPr>
        <p:spPr bwMode="auto">
          <a:xfrm>
            <a:off x="3711575" y="2986088"/>
            <a:ext cx="236538" cy="171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15379" name="Text Box 26"/>
          <p:cNvSpPr txBox="1">
            <a:spLocks noChangeArrowheads="1"/>
          </p:cNvSpPr>
          <p:nvPr/>
        </p:nvSpPr>
        <p:spPr bwMode="auto">
          <a:xfrm>
            <a:off x="3352800" y="3611563"/>
            <a:ext cx="754063" cy="122237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800">
                <a:latin typeface="Verdana" pitchFamily="34" charset="0"/>
              </a:rPr>
              <a:t>Actuators</a:t>
            </a:r>
          </a:p>
        </p:txBody>
      </p:sp>
      <p:sp>
        <p:nvSpPr>
          <p:cNvPr id="15380" name="Line 27"/>
          <p:cNvSpPr>
            <a:spLocks noChangeShapeType="1"/>
          </p:cNvSpPr>
          <p:nvPr/>
        </p:nvSpPr>
        <p:spPr bwMode="auto">
          <a:xfrm flipV="1">
            <a:off x="3711575" y="3419475"/>
            <a:ext cx="315913" cy="1920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 lIns="0" tIns="0" rIns="0" bIns="0"/>
          <a:lstStyle/>
          <a:p>
            <a:endParaRPr lang="en-CA"/>
          </a:p>
        </p:txBody>
      </p:sp>
      <p:pic>
        <p:nvPicPr>
          <p:cNvPr id="15381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060575"/>
            <a:ext cx="33210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>
                <a:solidFill>
                  <a:srgbClr val="002060"/>
                </a:solidFill>
              </a:rPr>
              <a:t>Air Monitoring Stations at </a:t>
            </a:r>
            <a:r>
              <a:rPr lang="en-US" sz="2700" b="1" dirty="0" smtClean="0">
                <a:solidFill>
                  <a:srgbClr val="002060"/>
                </a:solidFill>
              </a:rPr>
              <a:t>RADs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24" name="Picture 2" descr="Nouveau logo simsmart CROP petit forma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2009-HatchLogo-flushleft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701675" y="790575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994650" y="1104900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797175" y="363538"/>
            <a:ext cx="49704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3850" y="1916113"/>
            <a:ext cx="4248150" cy="48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l">
              <a:buFontTx/>
              <a:buAutoNum type="arabicPeriod"/>
            </a:pPr>
            <a:endParaRPr lang="en-CA" sz="1800" dirty="0">
              <a:latin typeface="Frutiger 45 Light" pitchFamily="2" charset="0"/>
            </a:endParaRPr>
          </a:p>
          <a:p>
            <a:pPr marL="457200" indent="-457200" algn="l">
              <a:buFontTx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‘Intelligent’ portable sub-stations designed for 3 fan sizes (100hp,50hp, 30hp)</a:t>
            </a:r>
          </a:p>
          <a:p>
            <a:pPr marL="457200" indent="-457200" algn="l">
              <a:buFontTx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Remote monitoring and Start/Stop capability.</a:t>
            </a:r>
          </a:p>
          <a:p>
            <a:pPr marL="457200" indent="-457200" algn="l">
              <a:buFontTx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‘Plug-in’ or permanently wired.</a:t>
            </a:r>
          </a:p>
          <a:p>
            <a:pPr marL="457200" indent="-457200" algn="l">
              <a:buFontTx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Controlled by local Automation Control Centre (ACC).</a:t>
            </a:r>
          </a:p>
          <a:p>
            <a:pPr marL="457200" indent="-457200" algn="l">
              <a:buFontTx/>
              <a:buChar char="•"/>
            </a:pPr>
            <a:r>
              <a:rPr lang="en-CA" sz="2000" dirty="0">
                <a:solidFill>
                  <a:srgbClr val="000066"/>
                </a:solidFill>
                <a:latin typeface="Calibri" pitchFamily="34" charset="0"/>
              </a:rPr>
              <a:t>Can operate independently if communication with surface is lost.</a:t>
            </a:r>
          </a:p>
          <a:p>
            <a:pPr marL="457200" indent="-457200" algn="l">
              <a:buFontTx/>
              <a:buAutoNum type="arabicPeriod"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/>
            <a:endParaRPr lang="en-US" sz="1600" b="1" dirty="0">
              <a:latin typeface="Frutiger 45 Light" pitchFamily="2" charset="0"/>
            </a:endParaRPr>
          </a:p>
          <a:p>
            <a:pPr marL="457200" indent="-457200" algn="l"/>
            <a:endParaRPr lang="en-US" sz="1600" b="1" dirty="0">
              <a:latin typeface="Frutiger 45 Light" pitchFamily="2" charset="0"/>
            </a:endParaRPr>
          </a:p>
          <a:p>
            <a:pPr marL="457200" indent="-457200" algn="l"/>
            <a:endParaRPr lang="en-US" sz="1800" dirty="0">
              <a:latin typeface="Frutiger 45 Light" pitchFamily="2" charset="0"/>
            </a:endParaRPr>
          </a:p>
        </p:txBody>
      </p:sp>
      <p:pic>
        <p:nvPicPr>
          <p:cNvPr id="17414" name="Picture 10" descr="Picture 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276475"/>
            <a:ext cx="4225925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Auxiliary Fans</a:t>
            </a:r>
          </a:p>
        </p:txBody>
      </p:sp>
      <p:pic>
        <p:nvPicPr>
          <p:cNvPr id="9" name="Picture 2" descr="Nouveau logo simsmart CROP petit for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2009-HatchLogo-flushlef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625" y="1844824"/>
            <a:ext cx="5472375" cy="3960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072" y="2060848"/>
            <a:ext cx="3671888" cy="2665015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0" kern="1200" dirty="0" smtClean="0">
                <a:solidFill>
                  <a:srgbClr val="000066"/>
                </a:solidFill>
                <a:latin typeface="Calibri"/>
              </a:rPr>
              <a:t>Using existing wireless infrastructure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0" kern="1200" dirty="0" smtClean="0">
                <a:solidFill>
                  <a:srgbClr val="000066"/>
                </a:solidFill>
                <a:latin typeface="Calibri"/>
              </a:rPr>
              <a:t>No additional infrastructure (e.g. positioning beacons) required.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0" kern="1200" dirty="0" smtClean="0">
                <a:solidFill>
                  <a:srgbClr val="000066"/>
                </a:solidFill>
                <a:latin typeface="Calibri"/>
              </a:rPr>
              <a:t>Real time locating service (RTLS) uses Received Signal Strength Indication (RSSI) to indicate position (see right)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000" b="0" kern="1200" dirty="0" smtClean="0">
                <a:solidFill>
                  <a:srgbClr val="000066"/>
                </a:solidFill>
                <a:latin typeface="Calibri"/>
              </a:rPr>
              <a:t>Hardware or ‘soft’ tags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b="0" dirty="0" smtClean="0">
              <a:latin typeface="Frutiger 45 Light" pitchFamily="2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Tagging and Tracking System</a:t>
            </a:r>
          </a:p>
        </p:txBody>
      </p:sp>
      <p:pic>
        <p:nvPicPr>
          <p:cNvPr id="6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SmartEXEC HMI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  <p:pic>
        <p:nvPicPr>
          <p:cNvPr id="7" name="Picture 6" descr="facepl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844824"/>
            <a:ext cx="8316416" cy="4677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16832"/>
            <a:ext cx="5575448" cy="3796715"/>
          </a:xfrm>
          <a:prstGeom prst="rect">
            <a:avLst/>
          </a:prstGeom>
          <a:noFill/>
        </p:spPr>
        <p:txBody>
          <a:bodyPr wrap="square" lIns="102396" tIns="51198" rIns="102396" bIns="51198" rtlCol="0">
            <a:spAutoFit/>
          </a:bodyPr>
          <a:lstStyle/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2 x 4000 </a:t>
            </a:r>
            <a:r>
              <a:rPr lang="en-CA" sz="20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hp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and 3 x 550 </a:t>
            </a:r>
            <a:r>
              <a:rPr lang="en-CA" sz="20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hp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surface fans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119 </a:t>
            </a:r>
            <a:r>
              <a:rPr lang="en-C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auxiliary fans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Control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of 17 </a:t>
            </a:r>
            <a:r>
              <a:rPr lang="en-CA" sz="2000" b="1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air flow regulators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on Return Air </a:t>
            </a: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Drifts</a:t>
            </a:r>
            <a:endParaRPr lang="en-CA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Air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flow regulators control </a:t>
            </a: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air as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 function of the air demand on each related mine level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Air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distribution optimization on 13 levels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Energy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(speed) optimization for surface fans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control per </a:t>
            </a: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level</a:t>
            </a:r>
            <a:endParaRPr lang="en-CA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Events </a:t>
            </a:r>
            <a:r>
              <a:rPr lang="en-C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and schedule control for all fans and </a:t>
            </a: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regulators</a:t>
            </a:r>
          </a:p>
          <a:p>
            <a:pPr marL="200882" indent="-200882" algn="l">
              <a:buFont typeface="Arial" pitchFamily="34" charset="0"/>
              <a:buChar char="•"/>
            </a:pPr>
            <a:r>
              <a:rPr lang="en-C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Link to mine wide tagging and tracking system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5064"/>
            <a:ext cx="299361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 smtClean="0">
                <a:solidFill>
                  <a:srgbClr val="002060"/>
                </a:solidFill>
              </a:rPr>
              <a:t>Implemented Ventilation Control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79388" y="1412776"/>
            <a:ext cx="8064500" cy="373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029" indent="-342029" algn="l">
              <a:spcAft>
                <a:spcPts val="901"/>
              </a:spcAft>
              <a:defRPr/>
            </a:pPr>
            <a:endParaRPr lang="en-CA" sz="2000" b="1" i="1" dirty="0" smtClean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029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Model  Flow Control results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Main </a:t>
            </a:r>
            <a:r>
              <a:rPr lang="en-CA" sz="18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surface fans speed reduction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Change in regulator </a:t>
            </a: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position</a:t>
            </a:r>
            <a:endParaRPr lang="en-CA" sz="18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Main surface fans speed </a:t>
            </a: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increase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Regulator position set back to its initial setting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endParaRPr lang="en-CA" sz="16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defRPr/>
            </a:pPr>
            <a:endParaRPr lang="en-US" sz="1800" dirty="0">
              <a:latin typeface="Frutiger 45 Light" pitchFamily="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 smtClean="0">
                <a:solidFill>
                  <a:srgbClr val="002060"/>
                </a:solidFill>
              </a:rPr>
              <a:t>Implemented Ventilation Control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89040"/>
            <a:ext cx="5945082" cy="26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395537" y="6433591"/>
            <a:ext cx="83529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/>
              <a:t>Regulator FIC123 Nickel Rim South mine, Model flow (orange) vs. measured flow (purple)</a:t>
            </a:r>
            <a:endParaRPr lang="en-CA" dirty="0"/>
          </a:p>
        </p:txBody>
      </p:sp>
      <p:pic>
        <p:nvPicPr>
          <p:cNvPr id="7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79388" y="1412776"/>
            <a:ext cx="8064500" cy="4286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029" indent="-342029" algn="l">
              <a:spcAft>
                <a:spcPts val="901"/>
              </a:spcAft>
              <a:defRPr/>
            </a:pPr>
            <a:endParaRPr lang="en-CA" sz="2000" b="1" i="1" dirty="0" smtClean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029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Control strategy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Always maintain one of the regulator at minimal resistance (80% opening)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Control the surface fans from the settings of the regulator at the minimal resistance </a:t>
            </a:r>
          </a:p>
          <a:p>
            <a:pPr marL="1256429" lvl="2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Opening &lt; 80% surface fans speed will decrease</a:t>
            </a:r>
          </a:p>
          <a:p>
            <a:pPr marL="1256429" lvl="2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r>
              <a:rPr lang="en-CA" sz="18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Opening &gt; 80% surface fans speed will increase</a:t>
            </a:r>
          </a:p>
          <a:p>
            <a:pPr marL="799229" lvl="1" indent="-342029" algn="l">
              <a:spcAft>
                <a:spcPts val="901"/>
              </a:spcAft>
              <a:buFont typeface="Arial" pitchFamily="34" charset="0"/>
              <a:buChar char="•"/>
              <a:defRPr/>
            </a:pPr>
            <a:endParaRPr lang="en-CA" sz="16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defRPr/>
            </a:pPr>
            <a:endParaRPr lang="en-US" sz="1800" dirty="0">
              <a:latin typeface="Frutiger 45 Light" pitchFamily="2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 smtClean="0">
                <a:solidFill>
                  <a:srgbClr val="002060"/>
                </a:solidFill>
              </a:rPr>
              <a:t>Implemented Ventilation Control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441825"/>
            <a:ext cx="5959475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060699"/>
            <a:ext cx="7705725" cy="410460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U/G ventilation provides fresh air to workers, dilutes diesel equipment gases/ particulate matters, and evacuates dust and noxious gases.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In Ontario U/G ventilation requirements determined by legislation (100cfm/hp)</a:t>
            </a:r>
            <a:endParaRPr lang="en-US" sz="2000" b="0" dirty="0" smtClean="0">
              <a:solidFill>
                <a:schemeClr val="tx1"/>
              </a:solidFill>
              <a:latin typeface="Frutiger 45 Light" pitchFamily="2" charset="0"/>
            </a:endParaRP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Ventilation systems are typically set to meet the requirement at peak  production and operating conditions.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During periods of reduced operations, this results in ‘waste’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Introduction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971600" y="1844824"/>
          <a:ext cx="75608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627783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638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395536" y="6021288"/>
            <a:ext cx="83529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1800" dirty="0">
                <a:solidFill>
                  <a:srgbClr val="000066"/>
                </a:solidFill>
                <a:latin typeface="Calibri" pitchFamily="34" charset="0"/>
              </a:rPr>
              <a:t>Current annual projection:  </a:t>
            </a:r>
            <a:r>
              <a:rPr lang="en-CA" sz="1800" b="1" dirty="0">
                <a:solidFill>
                  <a:srgbClr val="000066"/>
                </a:solidFill>
                <a:latin typeface="Calibri" pitchFamily="34" charset="0"/>
              </a:rPr>
              <a:t>10,140 </a:t>
            </a:r>
            <a:r>
              <a:rPr lang="en-CA" sz="1800" b="1" dirty="0" err="1">
                <a:solidFill>
                  <a:srgbClr val="000066"/>
                </a:solidFill>
                <a:latin typeface="Calibri" pitchFamily="34" charset="0"/>
              </a:rPr>
              <a:t>MWh</a:t>
            </a:r>
            <a:r>
              <a:rPr lang="en-CA" sz="1800" b="1" dirty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CA" sz="1800" dirty="0">
                <a:solidFill>
                  <a:srgbClr val="000066"/>
                </a:solidFill>
                <a:latin typeface="Calibri" pitchFamily="34" charset="0"/>
              </a:rPr>
              <a:t>of annual </a:t>
            </a:r>
            <a:r>
              <a:rPr lang="en-CA" sz="1800" dirty="0" smtClean="0">
                <a:solidFill>
                  <a:srgbClr val="000066"/>
                </a:solidFill>
                <a:latin typeface="Calibri" pitchFamily="34" charset="0"/>
              </a:rPr>
              <a:t>savings. </a:t>
            </a:r>
          </a:p>
          <a:p>
            <a:r>
              <a:rPr lang="en-CA" sz="1800" dirty="0" smtClean="0">
                <a:solidFill>
                  <a:srgbClr val="000066"/>
                </a:solidFill>
                <a:latin typeface="Calibri" pitchFamily="34" charset="0"/>
              </a:rPr>
              <a:t>Expected </a:t>
            </a:r>
            <a:r>
              <a:rPr lang="en-CA" sz="1800" dirty="0">
                <a:solidFill>
                  <a:srgbClr val="000066"/>
                </a:solidFill>
                <a:latin typeface="Calibri" pitchFamily="34" charset="0"/>
              </a:rPr>
              <a:t>to exceed this as further aux </a:t>
            </a:r>
            <a:r>
              <a:rPr lang="en-CA" sz="1800" dirty="0" smtClean="0">
                <a:solidFill>
                  <a:srgbClr val="000066"/>
                </a:solidFill>
                <a:latin typeface="Calibri" pitchFamily="34" charset="0"/>
              </a:rPr>
              <a:t>fans included </a:t>
            </a:r>
            <a:r>
              <a:rPr lang="en-CA" sz="1800" dirty="0">
                <a:solidFill>
                  <a:srgbClr val="000066"/>
                </a:solidFill>
                <a:latin typeface="Calibri" pitchFamily="34" charset="0"/>
              </a:rPr>
              <a:t>under VOD </a:t>
            </a:r>
            <a:r>
              <a:rPr lang="en-CA" sz="1800" dirty="0" smtClean="0">
                <a:solidFill>
                  <a:srgbClr val="000066"/>
                </a:solidFill>
                <a:latin typeface="Calibri" pitchFamily="34" charset="0"/>
              </a:rPr>
              <a:t>control </a:t>
            </a:r>
          </a:p>
        </p:txBody>
      </p:sp>
      <p:sp>
        <p:nvSpPr>
          <p:cNvPr id="23562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>
                <a:solidFill>
                  <a:srgbClr val="002060"/>
                </a:solidFill>
              </a:rPr>
              <a:t>Energy Savings</a:t>
            </a:r>
          </a:p>
          <a:p>
            <a:pPr defTabSz="511175"/>
            <a:r>
              <a:rPr lang="en-US" sz="2700" b="1" dirty="0">
                <a:solidFill>
                  <a:srgbClr val="002060"/>
                </a:solidFill>
              </a:rPr>
              <a:t>VOD Power </a:t>
            </a:r>
            <a:r>
              <a:rPr lang="en-US" sz="2700" b="1" dirty="0" smtClean="0">
                <a:solidFill>
                  <a:srgbClr val="002060"/>
                </a:solidFill>
              </a:rPr>
              <a:t>Shed: </a:t>
            </a:r>
            <a:r>
              <a:rPr lang="en-US" sz="2700" b="1" dirty="0">
                <a:solidFill>
                  <a:srgbClr val="002060"/>
                </a:solidFill>
              </a:rPr>
              <a:t>Scheduling</a:t>
            </a:r>
          </a:p>
        </p:txBody>
      </p:sp>
      <p:pic>
        <p:nvPicPr>
          <p:cNvPr id="12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3203848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501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779912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558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4355976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549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932040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575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508104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473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6084168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697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6660232" y="5517232"/>
            <a:ext cx="5760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876</a:t>
            </a:r>
            <a:endParaRPr lang="en-CA" b="1" dirty="0">
              <a:latin typeface="Calibri" pitchFamily="34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1619672" y="5517232"/>
            <a:ext cx="1008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b="1" dirty="0" smtClean="0">
                <a:latin typeface="Calibri" pitchFamily="34" charset="0"/>
              </a:rPr>
              <a:t>Total </a:t>
            </a:r>
            <a:r>
              <a:rPr lang="en-CA" b="1" dirty="0" err="1" smtClean="0">
                <a:latin typeface="Calibri" pitchFamily="34" charset="0"/>
              </a:rPr>
              <a:t>MWh</a:t>
            </a:r>
            <a:endParaRPr lang="en-CA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endParaRPr lang="en-CA" dirty="0" smtClean="0"/>
          </a:p>
          <a:p>
            <a:pPr>
              <a:lnSpc>
                <a:spcPct val="200000"/>
              </a:lnSpc>
            </a:pPr>
            <a:endParaRPr lang="en-CA" dirty="0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74924" y="1988840"/>
            <a:ext cx="8569076" cy="521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Implementing a full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mine-wide control strategy controlling 17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regulators and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5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main surface fans to achieve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optimal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main fans operating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point</a:t>
            </a:r>
            <a:endParaRPr lang="en-CA" sz="20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Performing VOD control (starting and stopping fans from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vehicles’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presence) in several auxiliary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zones</a:t>
            </a:r>
            <a:endParaRPr lang="en-CA" sz="20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Having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remote control of more than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120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auxiliary fans </a:t>
            </a:r>
          </a:p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Performing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daily event schedule during shift change on the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120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auxiliary fans and the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5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surface fans</a:t>
            </a:r>
          </a:p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Minimizing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blast clearing times by creating scheduled events</a:t>
            </a:r>
          </a:p>
          <a:p>
            <a:pPr marL="457200" indent="-457200" algn="l"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defRPr/>
            </a:pPr>
            <a:endParaRPr lang="en-US" sz="1800" dirty="0">
              <a:latin typeface="Frutiger 45 Light" pitchFamily="2" charset="0"/>
            </a:endParaRP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Achievements</a:t>
            </a:r>
          </a:p>
        </p:txBody>
      </p:sp>
      <p:pic>
        <p:nvPicPr>
          <p:cNvPr id="6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8305800" y="63246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2000" b="1">
              <a:cs typeface="Arial" charset="0"/>
            </a:endParaRP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51000"/>
            <a:ext cx="91440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-34925" y="476250"/>
            <a:ext cx="9144000" cy="81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 smtClean="0">
                <a:solidFill>
                  <a:srgbClr val="002060"/>
                </a:solidFill>
              </a:rPr>
              <a:t>Acknowledgements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Nouveau logo simsmart CROP petit form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2009-HatchLogo-flushlef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4924" y="2060848"/>
            <a:ext cx="8569076" cy="243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Xstrata nickel</a:t>
            </a:r>
          </a:p>
          <a:p>
            <a:pPr marL="342029" indent="-342029" algn="l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CA" sz="3200" b="1" i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Hatch</a:t>
            </a:r>
          </a:p>
          <a:p>
            <a:pPr marL="457200" indent="-457200" algn="l"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buFontTx/>
              <a:buChar char="•"/>
              <a:defRPr/>
            </a:pPr>
            <a:endParaRPr lang="en-CA" sz="2000" dirty="0">
              <a:latin typeface="Frutiger 45 Light" pitchFamily="2" charset="0"/>
            </a:endParaRPr>
          </a:p>
          <a:p>
            <a:pPr marL="457200" indent="-457200" algn="l">
              <a:defRPr/>
            </a:pPr>
            <a:endParaRPr lang="en-US" sz="1800" dirty="0">
              <a:latin typeface="Frutiger 45 Ligh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3501008"/>
            <a:ext cx="40767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dirty="0" smtClean="0">
                <a:solidFill>
                  <a:schemeClr val="bg1"/>
                </a:solidFill>
              </a:rPr>
              <a:t>Questions?</a:t>
            </a:r>
            <a:endParaRPr lang="en-CA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132707"/>
            <a:ext cx="7705725" cy="3312517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Ventilation on Demand (VOD) is the adjustment of ventilation equipment settings according to vehicle and personnel current status and location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VOD reduces the ‘waste’ by matching the ventilation to what is actually required in various parts of the mine.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Introduction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037035"/>
            <a:ext cx="7705725" cy="46323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CA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Auxiliary (secondary) ventilation control</a:t>
            </a:r>
          </a:p>
          <a:p>
            <a:pPr lvl="1"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</a:rPr>
              <a:t>Start and stop of an auxiliary fan:</a:t>
            </a: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on a fixed schedule</a:t>
            </a: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as vehicles or personnel enters heading</a:t>
            </a:r>
          </a:p>
          <a:p>
            <a:pPr lvl="1"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</a:rPr>
              <a:t>Adjustment of auxiliary fan Variable Frequency Drive (VFD)</a:t>
            </a: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meet the required vehicles airflow demand within a given zone or</a:t>
            </a: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maintain adequate level of gases or temperature.</a:t>
            </a:r>
          </a:p>
          <a:p>
            <a:pPr lvl="1"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</a:rPr>
              <a:t>Adjustable of dampers for multi-openings duct network </a:t>
            </a:r>
          </a:p>
          <a:p>
            <a:pPr lvl="2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meet vehicles’ airflow demand at a given position</a:t>
            </a:r>
          </a:p>
          <a:p>
            <a:pPr lvl="2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maintain adequate level of gases or temperature</a:t>
            </a:r>
          </a:p>
          <a:p>
            <a:pPr lvl="1">
              <a:defRPr/>
            </a:pPr>
            <a:endParaRPr lang="en-CA" sz="1500" b="1" kern="1200" dirty="0" smtClean="0">
              <a:solidFill>
                <a:srgbClr val="00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VOD Implementation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38" y="2037035"/>
            <a:ext cx="7705725" cy="4632325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CA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Primary ventilation control</a:t>
            </a:r>
          </a:p>
          <a:p>
            <a:pPr lvl="1"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Adjustment of regulator and/or booster fans settings</a:t>
            </a:r>
            <a:endParaRPr lang="en-CA" kern="1200" dirty="0" smtClean="0">
              <a:solidFill>
                <a:srgbClr val="000066"/>
              </a:solidFill>
              <a:latin typeface="Calibri"/>
              <a:ea typeface="+mn-ea"/>
              <a:cs typeface="+mn-cs"/>
            </a:endParaRP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meet vehicles’ airflow demands within different primary ventilation zones </a:t>
            </a:r>
          </a:p>
          <a:p>
            <a:pPr marL="1371600" lvl="2" indent="-457200">
              <a:defRPr/>
            </a:pPr>
            <a:r>
              <a:rPr lang="en-CA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To maintain adequate level of gases or temperature</a:t>
            </a:r>
          </a:p>
          <a:p>
            <a:pPr lvl="2">
              <a:buFont typeface="Wingdings" pitchFamily="2" charset="2"/>
              <a:buChar char="Ø"/>
              <a:defRPr/>
            </a:pPr>
            <a:endParaRPr lang="en-CA" kern="1200" dirty="0" smtClean="0">
              <a:solidFill>
                <a:srgbClr val="000066"/>
              </a:solidFill>
              <a:latin typeface="Calibri"/>
              <a:ea typeface="+mn-ea"/>
              <a:cs typeface="+mn-cs"/>
            </a:endParaRPr>
          </a:p>
          <a:p>
            <a:pPr lvl="1"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Optimization of regulators, booster fans and primary fans settings to minimize energy consumption of the system while satisfying all airflow demands within the primary zones.</a:t>
            </a:r>
          </a:p>
          <a:p>
            <a:pPr lvl="1">
              <a:defRPr/>
            </a:pPr>
            <a:endParaRPr lang="en-CA" sz="1500" b="1" kern="1200" dirty="0" smtClean="0">
              <a:solidFill>
                <a:srgbClr val="000066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VOD Implementation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079" y="1799134"/>
            <a:ext cx="7888361" cy="49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588125" y="6092825"/>
            <a:ext cx="1016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Exhaust fans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876300" y="3381375"/>
            <a:ext cx="1016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Backfill Plant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627313" y="4652963"/>
            <a:ext cx="1016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Admin -</a:t>
            </a:r>
          </a:p>
          <a:p>
            <a:pPr eaLnBrk="1" hangingPunct="1"/>
            <a:r>
              <a:rPr lang="en-US" sz="1000" b="1">
                <a:latin typeface="Verdana" pitchFamily="34" charset="0"/>
              </a:rPr>
              <a:t>Workshops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7451725" y="4365625"/>
            <a:ext cx="10160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Intake fans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724525" y="5013325"/>
            <a:ext cx="9350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Vent Shaft &amp; Hoist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5292725" y="4076700"/>
            <a:ext cx="1727200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Main shaft (3 Hoists)</a:t>
            </a:r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3635375" y="3429000"/>
            <a:ext cx="15843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000" b="1">
                <a:latin typeface="Verdana" pitchFamily="34" charset="0"/>
              </a:rPr>
              <a:t>Compressor House</a:t>
            </a:r>
          </a:p>
        </p:txBody>
      </p:sp>
      <p:sp>
        <p:nvSpPr>
          <p:cNvPr id="7179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Nickel Rim South (NRS)</a:t>
            </a:r>
          </a:p>
        </p:txBody>
      </p:sp>
      <p:pic>
        <p:nvPicPr>
          <p:cNvPr id="12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7705725" cy="46323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Remote control ventilation equipment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Instrumentation (flow and gas sensors)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Automated flow regulators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Remote control of  Starters and VFDS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Automation and Communication system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Ventilation equipment ↔ PLC ↔ Ethernet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Ventilation equipment ↔ Remote I/O ↔ Ethernet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Ventilation equipment ↔ Leaky feeder remote I/O ↔ Leaky feeder ↔ Leaky feeder remote I/O concentrator</a:t>
            </a: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CA" sz="2000" kern="1200" dirty="0" smtClean="0">
                <a:solidFill>
                  <a:srgbClr val="000066"/>
                </a:solidFill>
                <a:latin typeface="Calibri"/>
                <a:ea typeface="+mn-ea"/>
                <a:cs typeface="+mn-cs"/>
              </a:rPr>
              <a:t>Ventilation equipment ↔ PLC ↔ Leaky feeders remote I/Os ↔ Leaky feeder ↔ Leaky feeder remote I/O concentrator</a:t>
            </a:r>
            <a:endParaRPr lang="en-US" sz="2000" dirty="0" smtClean="0">
              <a:solidFill>
                <a:schemeClr val="tx1"/>
              </a:solidFill>
              <a:latin typeface="Frutiger 45 Light" pitchFamily="2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Tagging and Tracking system</a:t>
            </a:r>
            <a:endParaRPr lang="en-US" sz="2000" b="0" dirty="0" smtClean="0">
              <a:solidFill>
                <a:schemeClr val="tx1"/>
              </a:solidFill>
              <a:latin typeface="Frutiger 45 Light" pitchFamily="2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i="1" kern="1200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VOD execution software: SmartEXEC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VOD Requirements</a:t>
            </a:r>
          </a:p>
        </p:txBody>
      </p:sp>
      <p:pic>
        <p:nvPicPr>
          <p:cNvPr id="5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1675" y="790575"/>
            <a:ext cx="1736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994650" y="1104900"/>
            <a:ext cx="8794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797175" y="363538"/>
            <a:ext cx="49704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68313" y="1989138"/>
            <a:ext cx="8064500" cy="347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Optimize usage of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fresh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air supply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while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supporting 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level </a:t>
            </a:r>
            <a:r>
              <a:rPr lang="en-CA" sz="2000" b="1" i="1" dirty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of activity required to achieve planned production rates</a:t>
            </a: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en-CA" sz="16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Non </a:t>
            </a:r>
            <a:r>
              <a:rPr lang="en-US" sz="2000" dirty="0">
                <a:solidFill>
                  <a:srgbClr val="000066"/>
                </a:solidFill>
                <a:latin typeface="Calibri"/>
              </a:rPr>
              <a:t>production </a:t>
            </a: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zones.</a:t>
            </a:r>
            <a:endParaRPr lang="en-US" sz="2000" dirty="0">
              <a:solidFill>
                <a:srgbClr val="000066"/>
              </a:solidFill>
              <a:latin typeface="Calibri"/>
            </a:endParaRP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Machinery Diesel “off” during </a:t>
            </a: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shift. </a:t>
            </a:r>
            <a:endParaRPr lang="en-US" sz="2000" dirty="0">
              <a:solidFill>
                <a:srgbClr val="000066"/>
              </a:solidFill>
              <a:latin typeface="Calibri"/>
            </a:endParaRP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Maintenance or holiday periods as non operating time</a:t>
            </a: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>
                <a:solidFill>
                  <a:srgbClr val="000066"/>
                </a:solidFill>
                <a:latin typeface="Calibri"/>
              </a:rPr>
              <a:t>Blast clearing </a:t>
            </a: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times- </a:t>
            </a:r>
            <a:r>
              <a:rPr lang="en-CA" sz="2000" dirty="0" smtClean="0">
                <a:solidFill>
                  <a:srgbClr val="000066"/>
                </a:solidFill>
                <a:latin typeface="Calibri"/>
              </a:rPr>
              <a:t>evacuate </a:t>
            </a:r>
            <a:r>
              <a:rPr lang="en-CA" sz="2000" dirty="0">
                <a:solidFill>
                  <a:srgbClr val="000066"/>
                </a:solidFill>
                <a:latin typeface="Calibri"/>
              </a:rPr>
              <a:t>blast gases </a:t>
            </a:r>
            <a:r>
              <a:rPr lang="en-CA" sz="2000" dirty="0" smtClean="0">
                <a:solidFill>
                  <a:srgbClr val="000066"/>
                </a:solidFill>
                <a:latin typeface="Calibri"/>
              </a:rPr>
              <a:t>optimally</a:t>
            </a:r>
          </a:p>
          <a:p>
            <a:pPr marL="1371600" lvl="2" indent="-457200" algn="l">
              <a:buFontTx/>
              <a:buChar char="•"/>
              <a:defRPr/>
            </a:pPr>
            <a:r>
              <a:rPr lang="en-CA" sz="2000" dirty="0" smtClean="0">
                <a:solidFill>
                  <a:srgbClr val="000066"/>
                </a:solidFill>
                <a:latin typeface="Calibri"/>
              </a:rPr>
              <a:t>Reduce </a:t>
            </a:r>
            <a:r>
              <a:rPr lang="en-CA" sz="2000" dirty="0">
                <a:solidFill>
                  <a:srgbClr val="000066"/>
                </a:solidFill>
                <a:latin typeface="Calibri"/>
              </a:rPr>
              <a:t>power </a:t>
            </a:r>
            <a:r>
              <a:rPr lang="en-CA" sz="2000" dirty="0" smtClean="0">
                <a:solidFill>
                  <a:srgbClr val="000066"/>
                </a:solidFill>
                <a:latin typeface="Calibri"/>
              </a:rPr>
              <a:t>consumption</a:t>
            </a: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Reduce </a:t>
            </a:r>
            <a:r>
              <a:rPr lang="en-US" sz="2000" dirty="0">
                <a:solidFill>
                  <a:srgbClr val="000066"/>
                </a:solidFill>
                <a:latin typeface="Calibri"/>
              </a:rPr>
              <a:t>natural gas consumption</a:t>
            </a:r>
          </a:p>
          <a:p>
            <a:pPr marL="457200" indent="-457200" algn="l">
              <a:defRPr/>
            </a:pPr>
            <a:endParaRPr lang="en-US" sz="2400" dirty="0">
              <a:latin typeface="Frutiger 45 Light" pitchFamily="2" charset="0"/>
            </a:endParaRPr>
          </a:p>
        </p:txBody>
      </p:sp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>
                <a:solidFill>
                  <a:srgbClr val="002060"/>
                </a:solidFill>
              </a:rPr>
              <a:t>NRS VOD Objectives and</a:t>
            </a:r>
          </a:p>
          <a:p>
            <a:pPr defTabSz="511175"/>
            <a:r>
              <a:rPr lang="en-US" sz="2700" b="1">
                <a:solidFill>
                  <a:srgbClr val="002060"/>
                </a:solidFill>
              </a:rPr>
              <a:t>Economic Justification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229200"/>
            <a:ext cx="83534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endParaRPr lang="en-US" sz="1800" b="1" i="1" dirty="0">
              <a:ln w="11430"/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457200" indent="-457200">
              <a:defRPr/>
            </a:pPr>
            <a:r>
              <a:rPr lang="en-US" sz="2000" b="1" i="1" dirty="0">
                <a:ln w="11430"/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Independent evaluations resulted in identified potential savings of between 34% and 48%</a:t>
            </a:r>
          </a:p>
        </p:txBody>
      </p:sp>
      <p:pic>
        <p:nvPicPr>
          <p:cNvPr id="9" name="Picture 2" descr="Nouveau logo simsmart CROP petit form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009-HatchLogo-flushlef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8313" y="1989138"/>
            <a:ext cx="8064500" cy="409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CA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Stage 1: Remote/Manual Ventilation Control</a:t>
            </a:r>
            <a:endParaRPr lang="en-CA" sz="1600" b="1" i="1" dirty="0">
              <a:ln w="11430"/>
              <a:solidFill>
                <a:srgbClr val="33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marL="1371600" lvl="2" indent="-457200" algn="l">
              <a:buFontTx/>
              <a:buChar char="•"/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alibri" pitchFamily="34" charset="0"/>
              </a:rPr>
              <a:t>Manual control and event scheduling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: intelligent HMI for surface/remote control (fans on-off or VFD speed set point, controllable doors, regulators/dampers)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Stage 2: Flow or gas control mode</a:t>
            </a:r>
          </a:p>
          <a:p>
            <a:pPr marL="1371600" lvl="2" indent="-457200" algn="l">
              <a:buFontTx/>
              <a:buChar char="•"/>
              <a:defRPr/>
            </a:pP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Control based on the gas  concentration from sensors as well as airflow sensors (PID control loop)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en-US" sz="2000" b="1" i="1" dirty="0" smtClean="0">
                <a:ln w="11430"/>
                <a:solidFill>
                  <a:srgbClr val="33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Arial" charset="0"/>
              </a:rPr>
              <a:t>Stage 3: Dynamic VOD</a:t>
            </a:r>
            <a:endParaRPr lang="en-US" sz="2000" b="1" i="1" dirty="0" smtClean="0">
              <a:solidFill>
                <a:srgbClr val="000066"/>
              </a:solidFill>
              <a:latin typeface="Calibri" pitchFamily="34" charset="0"/>
            </a:endParaRPr>
          </a:p>
          <a:p>
            <a:pPr marL="1371600" lvl="2" indent="-457200" algn="l">
              <a:buFontTx/>
              <a:buChar char="•"/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alibri" pitchFamily="34" charset="0"/>
              </a:rPr>
              <a:t>Flow control via ventilation demand calculation: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as a function of personnel location and machinery location &amp; operating status (zone in/out gates coverage to full tracking coverage)</a:t>
            </a:r>
            <a:r>
              <a:rPr lang="en-US" sz="2000" dirty="0" smtClean="0">
                <a:solidFill>
                  <a:srgbClr val="000066"/>
                </a:solidFill>
                <a:latin typeface="Calibri"/>
              </a:rPr>
              <a:t> </a:t>
            </a:r>
          </a:p>
          <a:p>
            <a:pPr marL="1371600" lvl="2" indent="-457200" algn="l">
              <a:buFontTx/>
              <a:buChar char="•"/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alibri" pitchFamily="34" charset="0"/>
              </a:rPr>
              <a:t>Optimization control: </a:t>
            </a:r>
            <a:r>
              <a:rPr lang="en-US" sz="2000" dirty="0" smtClean="0">
                <a:solidFill>
                  <a:srgbClr val="000066"/>
                </a:solidFill>
                <a:latin typeface="Calibri" pitchFamily="34" charset="0"/>
              </a:rPr>
              <a:t>air flow distribution and surface fans energy</a:t>
            </a:r>
            <a:endParaRPr lang="en-US" sz="2400" dirty="0">
              <a:latin typeface="Frutiger 45 Ligh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34925" y="450850"/>
            <a:ext cx="9144000" cy="817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768" tIns="9384" rIns="18768" bIns="9384" anchor="ctr" anchorCtr="1"/>
          <a:lstStyle/>
          <a:p>
            <a:pPr defTabSz="511175"/>
            <a:r>
              <a:rPr lang="en-US" sz="2700" b="1" dirty="0">
                <a:solidFill>
                  <a:srgbClr val="002060"/>
                </a:solidFill>
              </a:rPr>
              <a:t>NRS VOD </a:t>
            </a:r>
            <a:r>
              <a:rPr lang="en-US" sz="2700" b="1" dirty="0" smtClean="0">
                <a:solidFill>
                  <a:srgbClr val="002060"/>
                </a:solidFill>
              </a:rPr>
              <a:t>Implementation</a:t>
            </a:r>
            <a:endParaRPr lang="en-US" sz="27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Nouveau logo simsmart CROP petit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4552"/>
            <a:ext cx="12954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2009-HatchLogo-flushlef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96752"/>
            <a:ext cx="1724025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x_presentation">
  <a:themeElements>
    <a:clrScheme name="">
      <a:dk1>
        <a:srgbClr val="0C2577"/>
      </a:dk1>
      <a:lt1>
        <a:srgbClr val="FFFFFF"/>
      </a:lt1>
      <a:dk2>
        <a:srgbClr val="0C2577"/>
      </a:dk2>
      <a:lt2>
        <a:srgbClr val="867866"/>
      </a:lt2>
      <a:accent1>
        <a:srgbClr val="7A949E"/>
      </a:accent1>
      <a:accent2>
        <a:srgbClr val="ED5100"/>
      </a:accent2>
      <a:accent3>
        <a:srgbClr val="FFFFFF"/>
      </a:accent3>
      <a:accent4>
        <a:srgbClr val="091E65"/>
      </a:accent4>
      <a:accent5>
        <a:srgbClr val="BEC8CC"/>
      </a:accent5>
      <a:accent6>
        <a:srgbClr val="D74900"/>
      </a:accent6>
      <a:hlink>
        <a:srgbClr val="D1EDE2"/>
      </a:hlink>
      <a:folHlink>
        <a:srgbClr val="B2B2B2"/>
      </a:folHlink>
    </a:clrScheme>
    <a:fontScheme name="x_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_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_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_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_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_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_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17991</TotalTime>
  <Words>1213</Words>
  <Application>Microsoft Office PowerPoint</Application>
  <PresentationFormat>On-screen Show (4:3)</PresentationFormat>
  <Paragraphs>246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Verdana</vt:lpstr>
      <vt:lpstr>Arial Black</vt:lpstr>
      <vt:lpstr>Frutiger 45 Light</vt:lpstr>
      <vt:lpstr>Times</vt:lpstr>
      <vt:lpstr>x_presentation</vt:lpstr>
      <vt:lpstr> SmartEXEC Mine Ventilation On Demand System at the Xstrata Nickel Rim South Mine, Sudbury, Ontario; Implementation and Results to Date   Authors: Hugo Dello Sbarba, Simsmart Technologies, Montreal  QC, Canada  Erik Bartsch Xstrata Nickel, Sudbury, Ontario, Canada  Josh Lilley, Hatch, Sudbury, Ontario, Canada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Xstrata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</dc:title>
  <dc:creator>Erik Bartsch</dc:creator>
  <cp:lastModifiedBy>Heather Gravning</cp:lastModifiedBy>
  <cp:revision>517</cp:revision>
  <dcterms:created xsi:type="dcterms:W3CDTF">2006-08-16T16:03:13Z</dcterms:created>
  <dcterms:modified xsi:type="dcterms:W3CDTF">2012-04-13T15:57:59Z</dcterms:modified>
</cp:coreProperties>
</file>